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</p:sldIdLst>
  <p:sldSz cy="5143500" cx="9144000"/>
  <p:notesSz cx="6858000" cy="9144000"/>
  <p:embeddedFontLst>
    <p:embeddedFont>
      <p:font typeface="Wix Madefor Display SemiBold"/>
      <p:regular r:id="rId122"/>
      <p:bold r:id="rId123"/>
    </p:embeddedFont>
    <p:embeddedFont>
      <p:font typeface="Wix Madefor Display"/>
      <p:regular r:id="rId124"/>
      <p:bold r:id="rId125"/>
    </p:embeddedFont>
    <p:embeddedFont>
      <p:font typeface="JetBrains Mono ExtraBold"/>
      <p:bold r:id="rId126"/>
      <p:boldItalic r:id="rId127"/>
    </p:embeddedFont>
    <p:embeddedFont>
      <p:font typeface="JetBrains Mono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370C16-F970-419D-A739-806BF7F98FED}">
  <a:tblStyle styleId="{71370C16-F970-419D-A739-806BF7F98F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font" Target="fonts/JetBrainsMono-bold.fntdata"/><Relationship Id="rId128" Type="http://schemas.openxmlformats.org/officeDocument/2006/relationships/font" Target="fonts/JetBrainsMono-regular.fntdata"/><Relationship Id="rId127" Type="http://schemas.openxmlformats.org/officeDocument/2006/relationships/font" Target="fonts/JetBrainsMonoExtraBold-boldItalic.fntdata"/><Relationship Id="rId126" Type="http://schemas.openxmlformats.org/officeDocument/2006/relationships/font" Target="fonts/JetBrainsMonoExtraBold-bold.fntdata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WixMadeforDisplay-bold.fntdata"/><Relationship Id="rId29" Type="http://schemas.openxmlformats.org/officeDocument/2006/relationships/slide" Target="slides/slide22.xml"/><Relationship Id="rId124" Type="http://schemas.openxmlformats.org/officeDocument/2006/relationships/font" Target="fonts/WixMadeforDisplay-regular.fntdata"/><Relationship Id="rId123" Type="http://schemas.openxmlformats.org/officeDocument/2006/relationships/font" Target="fonts/WixMadeforDisplaySemiBold-bold.fntdata"/><Relationship Id="rId122" Type="http://schemas.openxmlformats.org/officeDocument/2006/relationships/font" Target="fonts/WixMadeforDisplaySemiBold-regular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1" Type="http://schemas.openxmlformats.org/officeDocument/2006/relationships/font" Target="fonts/JetBrainsMono-boldItalic.fntdata"/><Relationship Id="rId130" Type="http://schemas.openxmlformats.org/officeDocument/2006/relationships/font" Target="fonts/JetBrainsMono-italic.fntdata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844757c8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33844757c85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3844757c85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Решение проблемы, очень простое! давайте в каждой точке фичемапы предсказывать ббоксы.</a:t>
            </a:r>
            <a:endParaRPr/>
          </a:p>
        </p:txBody>
      </p:sp>
      <p:sp>
        <p:nvSpPr>
          <p:cNvPr id="195" name="Google Shape;195;g33844757c85_0_4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93c34a3f9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Более интересно поговорить про IoU лосс. Его оказывается можно использовать в качестве лосса. То есть мы напрямую максимизируем (1 - максимизируем) пересечение между предсказанием и таргетом.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Проблема IoU как лосса – если ббоксы не пересекаются, то градиент зануляется и ничего не обучается.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16" name="Google Shape;816;g3393c34a3f9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393c34a3f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Чтобы это исправить, придумали учитывать ещё и выпоклую форму между ббоксами. </a:t>
            </a:r>
            <a:r>
              <a:rPr lang="en">
                <a:solidFill>
                  <a:schemeClr val="dk1"/>
                </a:solidFill>
              </a:rPr>
              <a:t>Таким образом, если ббоксы не пересекаются, градиент все равно будет считаться.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2" name="Google Shape;822;g3393c34a3f9_0_2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93c34a3f9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Другая идея. Давайте учитывать не только выпуклую форму, но и расстояние между центрами ббоксов. </a:t>
            </a:r>
            <a:endParaRPr/>
          </a:p>
        </p:txBody>
      </p:sp>
      <p:sp>
        <p:nvSpPr>
          <p:cNvPr id="830" name="Google Shape;830;g3393c34a3f9_0_2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393c34a3f9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Стало чуть сложнее. CIoU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 Distance IoU добавим ошибку формы с коэфициентом.</a:t>
            </a:r>
            <a:endParaRPr/>
          </a:p>
        </p:txBody>
      </p:sp>
      <p:sp>
        <p:nvSpPr>
          <p:cNvPr id="838" name="Google Shape;838;g3393c34a3f9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393c34a3f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И апогей - эффективный метод IoU. Он минимизирует все что было раньше, но оптимальнее.</a:t>
            </a:r>
            <a:endParaRPr/>
          </a:p>
        </p:txBody>
      </p:sp>
      <p:sp>
        <p:nvSpPr>
          <p:cNvPr id="847" name="Google Shape;847;g3393c34a3f9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393c34a3f9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Как бонус, можно взять идею focal loss’a и применить к EIoU. То есть мы будем поднимать важность примеров с маленьким IoU.</a:t>
            </a:r>
            <a:endParaRPr/>
          </a:p>
        </p:txBody>
      </p:sp>
      <p:sp>
        <p:nvSpPr>
          <p:cNvPr id="856" name="Google Shape;856;g3393c34a3f9_0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33844757c85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И последнее, о чем мы сегодня поговорим – аугментации. Использующиеся в детекции.</a:t>
            </a:r>
            <a:endParaRPr/>
          </a:p>
        </p:txBody>
      </p:sp>
      <p:sp>
        <p:nvSpPr>
          <p:cNvPr id="863" name="Google Shape;863;g33844757c85_0_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3148c2bdb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9" name="Google Shape;869;g33148c2bdbd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33148c2bdb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7" name="Google Shape;877;g33148c2bdbd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148c2bdb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5" name="Google Shape;885;g33148c2bdbd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844757c85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g33844757c85_0_4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3148c2bdb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3" name="Google Shape;893;g33148c2bdbd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148c2bd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1" name="Google Shape;901;g33148c2bdb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3148c2bdb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8" name="Google Shape;908;g33148c2bdbd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33844757c85_0_1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Хорошо, мы посмотрели как сделать предсказание детектором, но как оценить его качество? На сколько хорошо мы обучили нашу модель. Чтобы это узнать, давайте разберем самые популярные способы оценки качества работы детекторов.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7" name="Google Shape;917;g33844757c85_0_1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3df12f53f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следующей серии мы с вами наконец то перейдем к разбору архитектур детекторов. Начем с самых первых – семейство rcnn, а также множество архитектур которые вышли после.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3" name="Google Shape;923;g33df12f53f0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844757c85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Посмотирм как предсказания выглядят на исходной картинке.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Давайте спроецируем фичемапу на исходное изображение. Каждая клеточка это пиксель на фичепаме. Таким образом, предсказания фичемапы будут относится к центру каждой из клеток.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Например, зеленая точка это центр одной из фичемап. А зеленый прямоугольник это пресдказанный ббокс в этой точке.</a:t>
            </a:r>
            <a:endParaRPr/>
          </a:p>
        </p:txBody>
      </p:sp>
      <p:sp>
        <p:nvSpPr>
          <p:cNvPr id="209" name="Google Shape;209;g33844757c85_0_4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3844757c85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Для 4х точек, предсказания выглядят вот так.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На самом деле, ббокс есть для каждой точки!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Чтобы не нагружать картику, взяли 4 соседних.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Описать что написано, что за цвета.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5" name="Google Shape;215;g33844757c85_0_4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3844757c85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Давайте представим следующие значения Уверенности модели.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Как из них выбрать самый подходящий?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g33844757c85_0_4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3844757c85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Давайте представим следующие значения Уверенности модели.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Как из них выбрать самый подходящий?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Понятно что для данного примера все просто. Давайте посмотрим на алгоритм, а потом возьмем пример сложнее.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229" name="Google Shape;229;g33844757c85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844757c85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Что из себя представляет алгоритм NMS, зачем он нужен? Обратим внимание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6" name="Google Shape;236;g33844757c85_0_4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844757c85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Google Shape;243;g33844757c85_0_4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844757c85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1" name="Google Shape;251;g33844757c85_0_4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844757c8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9" name="Google Shape;259;g33844757c85_0_5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844757c85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За сегодня мы ответим на все базовые вопросы про модели для детекции. А именно посмотирм из чего он состоит и как делает предсказания. Разберем алгоритмы, помогающие выбирать между множества предсказаний самые валидные. Посмотирм как померить качество детекции. Затем посмотрим как обучать детектор и поговорим про лосс функции для детекции. В конце немного посмотрим на картинки.</a:t>
            </a:r>
            <a:endParaRPr/>
          </a:p>
        </p:txBody>
      </p:sp>
      <p:sp>
        <p:nvSpPr>
          <p:cNvPr id="147" name="Google Shape;147;g33844757c85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844757c85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Наша цель – понять на сколько сильно пересекаются 2 ббокса между собой.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7" name="Google Shape;267;g33844757c85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844757c85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Для этого посчитаем отношение площади пересечения двух ббоксов к общей площади двух ббоксов.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4" name="Google Shape;274;g33844757c85_0_5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3844757c85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g33844757c85_0_5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844757c85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g33844757c85_0_5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844757c85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4" name="Google Shape;304;g33844757c85_0_5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3844757c85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g33844757c85_0_5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844757c85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Окей, давайте возьмем пример сложнее и посмотрим как справится NMS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g33844757c85_0_5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844757c85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Окей, давайте возьмем пример сложнее и посмотрим на наш алгоритм. Кажется чего-то не хватает..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Отфильтровали по конфиденсу все нерелевантные ббоксы и у нас осталось по 3 предсказания на каждый объект.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4" name="Google Shape;324;g33844757c85_0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3844757c85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Посмотрим на описание ббоксов.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Каждый ббокс помечен своим номером, можно посмотреть на уверенность и предсказанный класс.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g33844757c85_0_5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844757c85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Уже удалили все ббоксы меньше порога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g33844757c85_0_6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844757c85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3844757c85_0_3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3844757c85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ВАЖНО, NMS работает независимо для предсказаний с разными классами. Соответственно, можем разбить предсказания на 2 группы.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целом мы уже видели как работает NMS в случае с набором ббоксов для одного объекта, поэтому опустим обработку ббоксов для класса “собака”.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g33844757c85_0_6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3844757c8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Далее делаем тот же самый алгоритм: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Сортируем предсказания confidence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Все предсказания одинаковые, не важно какой объект изначально предсказывался.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g33844757c85_0_6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3844757c85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На данном этапе опорный элемент это уже предсказание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Нам нужно решить какие ббоксы являются дублями того же объекта и удалить их из рассмотрения.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9" name="Google Shape;359;g33844757c85_0_6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844757c85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Напомним как сейчас выглядят ббоксы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6" name="Google Shape;366;g33844757c85_0_6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3844757c85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Опорный ббокс не пересекается с предсказаниями для кошки, которая лежит, следовательно их IoU = 0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Опорный элемент достаточно сильно пересекается с B3 и B1, поэтому они будут удалены из расмотрения. А остальные предсказания останутся.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3" name="Google Shape;373;g33844757c85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3844757c85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0" name="Google Shape;380;g33844757c85_0_6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3844757c85_0_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8" name="Google Shape;388;g33844757c85_0_6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3844757c85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B4 победил, потому что у него был самый большой conf score и пересечение с другими было больше порога.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Для желтой группы повториться та же самая процедура и в итоге мы получим следующие предсказания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6" name="Google Shape;396;g33844757c85_0_6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3844757c85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g33844757c85_0_6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3844757c85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Это самый простой способ обработки предсказаний. Но он широко используется и сейчас.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1" name="Google Shape;411;g33844757c85_0_6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844757c85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Практически любой детектор состоит из 3х частей.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Бекбоун – обычно предобученная модель, которая помогает извлечь полезные фичи из изображения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Далее идет шея – она ответственна за обработку фичей из ббоуна и подготовку фичей для предсказания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Голова – делает итоговые предсказания.</a:t>
            </a:r>
            <a:endParaRPr/>
          </a:p>
        </p:txBody>
      </p:sp>
      <p:sp>
        <p:nvSpPr>
          <p:cNvPr id="159" name="Google Shape;159;g33844757c85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844757c85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8" name="Google Shape;418;g33844757c85_0_7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3844757c85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Мы только что посмотрели как детектор делает предсказания. Чтобы далеко не уходить, давайте посмотрим как считаются метрики для этих предсказаний. А уже в конце посмотрим как детектор обучается, ведь там тоже есть что рассказать.</a:t>
            </a:r>
            <a:endParaRPr/>
          </a:p>
        </p:txBody>
      </p:sp>
      <p:sp>
        <p:nvSpPr>
          <p:cNvPr id="424" name="Google Shape;424;g33844757c85_0_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844757c85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Метрики можно разделить на 2 группы: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метрики отвечающие за качество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Метрики отвечающие за скорость работы модели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Фактически, все детекционные метрики – классификационные. Нам важно понимать какую долю объектов мы нашли.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Регрессионные метрики бы не учитывали ложно положительные ббоксы или пропущенные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Также регрессионные метрики не учитывают confidence score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0" name="Google Shape;430;g33844757c85_0_7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844757c85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Перед тем ка считать метрики, нужно понять какие как считать TP, FP, FN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TN нас не интересует, это всегда огромное число.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g33844757c85_0_7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844757c85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Разберемся с терминологией.</a:t>
            </a:r>
            <a:endParaRPr/>
          </a:p>
        </p:txBody>
      </p:sp>
      <p:sp>
        <p:nvSpPr>
          <p:cNvPr id="442" name="Google Shape;442;g33844757c85_0_7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844757c85_0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Важно, это не сырые предсказания, предсказания после NMS!</a:t>
            </a:r>
            <a:endParaRPr/>
          </a:p>
        </p:txBody>
      </p:sp>
      <p:sp>
        <p:nvSpPr>
          <p:cNvPr id="448" name="Google Shape;448;g33844757c85_0_7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3844757c85_0_7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Алгоритм очень похож на NMS, поэтому нам будет просто.</a:t>
            </a:r>
            <a:endParaRPr/>
          </a:p>
        </p:txBody>
      </p:sp>
      <p:sp>
        <p:nvSpPr>
          <p:cNvPr id="454" name="Google Shape;454;g33844757c85_0_7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3844757c85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Сначала выделяем 2 множества.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GTc и Pc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g33844757c85_0_7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3844757c85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Сортируем Pc, прям как в NMS</a:t>
            </a:r>
            <a:endParaRPr/>
          </a:p>
        </p:txBody>
      </p:sp>
      <p:sp>
        <p:nvSpPr>
          <p:cNvPr id="466" name="Google Shape;466;g33844757c85_0_7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844757c85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А дальше как раз идет процедура сопоставления предсказаний и истинных ббоксов.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Идея простая, для каждого предсказания мы хотим найти истинный ббокс с самым большим пересечением по IoU. Чтобы дубли учитывались как false positive, отмечаем gt для которых уже есть предсказание.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Отмечаем все GT как не обнаруженные и итерируемся по предсказаниям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Считаем IoU между i-тым предсказанием и всеми GT (истинными ббоксами)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Если все IoU меньше порога, то это предсказание FP,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Иначе выбираем истинный ббокс с самым большим IoU.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Если этот истинный ббокс ещё не занят, тогда i-е предсказания - TP, а GT помечается как “обнаруженый”, иначе это предсказание считается дублем (FP), ведь текущий G уже занят предсказанием с бОльшим скором.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2" name="Google Shape;472;g33844757c85_0_7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844757c8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Несколько скипов позволяют использовать информацию с разной пространствепнной размерностью, что помогает архитектуре лушче находить объекты разного размера.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Верх – большие объекты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Центр - средние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Низ -маленькие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Подробнее разберем эту архитектуру в след видео</a:t>
            </a:r>
            <a:endParaRPr/>
          </a:p>
        </p:txBody>
      </p:sp>
      <p:sp>
        <p:nvSpPr>
          <p:cNvPr id="165" name="Google Shape;165;g33844757c85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844757c85_0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конце, все истинные ббоксы, которые остались “не обнаружены” помечаются как FN.</a:t>
            </a:r>
            <a:endParaRPr/>
          </a:p>
        </p:txBody>
      </p:sp>
      <p:sp>
        <p:nvSpPr>
          <p:cNvPr id="478" name="Google Shape;478;g33844757c85_0_7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3844757c8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Куда мы без примера? Давайте посмотрим пример!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Допустим есть 3 GT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4" name="Google Shape;484;g33844757c85_0_7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3844757c85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И 5 предсказаний! Обратите внимание на предсказанные классы!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0" name="Google Shape;490;g33844757c85_0_10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844757c85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Сначала рассмотрим предсказания для кошек.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Первый шаг – отсортировать предсказания по confidence, затем итерируемся по GT и помечаем информацию для каждого предсказания.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Google Shape;497;g33844757c85_0_7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844757c85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 предсказанием собаки все грустно. Хоть пересечение с истинным ббоксом есть, оно значительно ниже порога.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g33844757c85_0_7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3844757c85_0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5" name="Google Shape;515;g33844757c85_0_7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844757c85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2" name="Google Shape;522;g33844757c85_0_8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3844757c85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Сказать что в задаче детекции, у нас фактически уже все есть, чтобы посчитать эту кривую. Так как отсортированные значения у нас уже есть, мы можем накапливать куммулятивную сумму по TP и FP и построить кривую самостоятельно.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0" name="Google Shape;530;g33844757c85_0_8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3844757c85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Небольшой пример.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6" name="Google Shape;536;g33844757c85_0_8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844757c85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Следущим шагом считаем накопленные суммы TP и FP в </a:t>
            </a:r>
            <a:r>
              <a:rPr lang="en">
                <a:solidFill>
                  <a:schemeClr val="dk1"/>
                </a:solidFill>
              </a:rPr>
              <a:t>завписимости от порога conf, который идет с шагом в 0.5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3" name="Google Shape;543;g33844757c85_0_8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844757c85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1" name="Google Shape;171;g33844757c85_0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844757c85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Далее, посчитаем Precision и Recall по накопленным ранее порогам.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1" name="Google Shape;551;g33844757c85_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3844757c85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итоге получим достаточно неказистый график, но ничего, мы так и хотели.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На практике, такую кривую сглаживают. То есть для каждого значения Recall выбираем максмальное значение precision справа.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8" name="Google Shape;558;g33844757c85_0_8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844757c85_0_8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6" name="Google Shape;566;g33844757c85_0_8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844757c85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реальности они выглядят примерно вот так. Тут нарисовано качество какой-то модели на датасете COCO по разным классам. Видицм что у неё плохо получается находить растения в горшках,, судя по всему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4" name="Google Shape;574;g33844757c85_0_8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844757c85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Сглаживать нужно, чтобы можно было посчитать метрику, которая называется Average Precision. Это площадь под </a:t>
            </a:r>
            <a:r>
              <a:rPr lang="en">
                <a:solidFill>
                  <a:schemeClr val="dk1"/>
                </a:solidFill>
              </a:rPr>
              <a:t>PR </a:t>
            </a:r>
            <a:r>
              <a:rPr lang="en">
                <a:solidFill>
                  <a:schemeClr val="dk1"/>
                </a:solidFill>
              </a:rPr>
              <a:t>гривой.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Интерполируют как мы сделали ранее.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82" name="Google Shape;582;g33844757c85_0_8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844757c85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Основная метрика, по которой мериется качество всех детекторов. Мы много будем о ней говорить в будущем.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0" name="Google Shape;590;g33844757c85_0_8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3844757c85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AP - на самом деле усредненная метрика. Помните мы задавали порог IoU threshold? На самом деле его можно варьировать! Идея - давайте посчитаем AP, используя различные значения IoU (обычно 10 различных порогов) а потом усредним результат!.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97" name="Google Shape;597;g33844757c85_0_8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3844757c85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Другая метрика, показывающая полноту предсказаний. То есть насколько модель способна найти все объекты на картинке.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04" name="Google Shape;604;g33844757c85_0_9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3844757c85_0_9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Обычно, при расчете метрики вводят ограничение на количество предсказаний модели.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g33844757c85_0_9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844757c85_0_9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Также как AP, AR считается для диапазона значений IoU. Только ещё добавляется ограничение по количеству предсказаний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6" name="Google Shape;616;g33844757c85_0_9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844757c8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33844757c85_0_4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33844757c85_0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2" name="Google Shape;622;g33844757c85_0_9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33844757c85_0_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8" name="Google Shape;628;g33844757c85_0_9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3844757c85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4" name="Google Shape;634;g33844757c85_0_9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3844757c85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0" name="Google Shape;640;g33844757c85_0_9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33844757c85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6" name="Google Shape;646;g33844757c85_0_9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33844757c85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2" name="Google Shape;652;g33844757c85_0_9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3844757c85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А теперь поговорим про runtime метрики. Зачем они нужны и вообще где используются?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59" name="Google Shape;659;g33844757c85_0_9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3844757c85_0_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Есть множество задач, где детектору нжно работать в режиме реального времени, поэтому часто скорость такая важная метрика наравне с качеством!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5" name="Google Shape;665;g33844757c85_0_9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33844757c85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Если inference Time это чисто время, затрачиваемое моделью на forward pass, то Latency показывает общее время, потраченное на обработку одного батча данных.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Сюда входит и пре и пост процессинги, и инференс и перенос данных с CPU на GPU и назад.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Обычно, Latency измеряется на батчах размера 1.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3" name="Google Shape;673;g33844757c85_0_9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844757c85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Помимо размера батча, авторы указали модель видеокарты, тип данных и фреймворк.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79" name="Google Shape;679;g33844757c85_0_10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844757c8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Настало время разбираться что же является выходом сети. Как мы решаем проблему с неопределенным количеством ббоксов на изображении?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Упротим архитектуру, уберем скипы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Выход один, его размер такой.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Важно отметить что выход у детектора не всегда такой. Мы разбираем самый простой вариант.</a:t>
            </a:r>
            <a:endParaRPr/>
          </a:p>
        </p:txBody>
      </p:sp>
      <p:sp>
        <p:nvSpPr>
          <p:cNvPr id="183" name="Google Shape;183;g33844757c85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3844757c85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FPS метрика, показывающая количество изображений в секунду, которое может обработать модель.Если кадры обрабатываются последовательно, значение стремиться к 1/latency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" name="Google Shape;686;g33844757c85_0_10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3844757c85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Срупут или пропускная способность показывает общее количество даных за единицу времени. Может считаться для данных, обрабатываемых в параллельном режиме.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g33844757c85_0_10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3844757c85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ПРОПУСКНАЯ СПОСОБНОСТЬ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98" name="Google Shape;698;g33844757c85_0_1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393c34a3f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 подробного разбора метрик, можем сменить тему и немного поговорить о том, как модель обучается.</a:t>
            </a:r>
            <a:endParaRPr/>
          </a:p>
        </p:txBody>
      </p:sp>
      <p:sp>
        <p:nvSpPr>
          <p:cNvPr id="705" name="Google Shape;705;g3393c34a3f9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93c34a3f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Мы помним как выглядит предсказание модели. На самом деле не у всех моделей есть confidence score, поэтому я написал его в скобочках.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Прежде чем начать разбирать лосс, давайте посмотрим на варианты обозначения “пустого” ббокса, а затем чучуть поговорим про label assignment.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1" name="Google Shape;711;g3393c34a3f9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3df12f53f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Есть несколько вариантов реализации отделение “пустых” ббоксов от ббоксов с классами.Всего вариантов 3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Использовать отдельный скор и обучать его также, использовать отдельный класс - фон или не добавлять класс, а просто поставить у таргета для пустых ббоксов все нули.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От выбора зависит лосс!</a:t>
            </a:r>
            <a:endParaRPr/>
          </a:p>
        </p:txBody>
      </p:sp>
      <p:sp>
        <p:nvSpPr>
          <p:cNvPr id="717" name="Google Shape;717;g33df12f53f0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93c34a3f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Нам ведь нет смысла использовать предсказания в каждой ячейке feature map, это будет вычислительно сложно, да и избыточно.</a:t>
            </a:r>
            <a:endParaRPr/>
          </a:p>
        </p:txBody>
      </p:sp>
      <p:sp>
        <p:nvSpPr>
          <p:cNvPr id="723" name="Google Shape;723;g3393c34a3f9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393c34a3f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9" name="Google Shape;729;g3393c34a3f9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db536447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6" name="Google Shape;736;g33db536447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3393c34a3f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3" name="Google Shape;743;g3393c34a3f9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844757c85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33844757c85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3393c34a3f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0" name="Google Shape;750;g3393c34a3f9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393c34a3f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7" name="Google Shape;757;g3393c34a3f9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3db536447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3" name="Google Shape;763;g33db5364477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3db53644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Как определить какое предсказание куда относится? Об этом поговорим в следующей лекции! Сейчас запомните типы ббоксов.</a:t>
            </a:r>
            <a:endParaRPr/>
          </a:p>
        </p:txBody>
      </p:sp>
      <p:sp>
        <p:nvSpPr>
          <p:cNvPr id="769" name="Google Shape;769;g33db5364477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3393c34a3f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5" name="Google Shape;775;g3393c34a3f9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393c34a3f9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Обычная классификация. Могут включать перевзвешивание для положительных и отрицательных ббоксов</a:t>
            </a:r>
            <a:endParaRPr/>
          </a:p>
        </p:txBody>
      </p:sp>
      <p:sp>
        <p:nvSpPr>
          <p:cNvPr id="781" name="Google Shape;781;g3393c34a3f9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393c34a3f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Можно использовать Focal Loss.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таком случае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</a:t>
            </a:r>
            <a:r>
              <a:rPr lang="en"/>
              <a:t> определяет с каким классом мы сейчас работаем. Представим что 0 это бекграунд класс. Значит если у нас ббокс с реальным классом, то используем один вес, иначе другой. ЕСЛИ ТУТ ПРОБЛЕМЫ, ПОЧИТАЙ VARIFOCAL LOSS</a:t>
            </a:r>
            <a:endParaRPr/>
          </a:p>
        </p:txBody>
      </p:sp>
      <p:sp>
        <p:nvSpPr>
          <p:cNvPr id="788" name="Google Shape;788;g3393c34a3f9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393c34a3f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Взяли множество идей из focal loss, но на этот раз решили действовать для положительных и отрицательных классов ассиметрично.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Для положительных, BCE, отрицательных FOCAL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Более того, на классификационный лосс также влияет локализационная часть.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Таргет в локализационном лоссе – IoU между предсказанием и истинным ббоксом!</a:t>
            </a:r>
            <a:endParaRPr/>
          </a:p>
        </p:txBody>
      </p:sp>
      <p:sp>
        <p:nvSpPr>
          <p:cNvPr id="795" name="Google Shape;795;g3393c34a3f9_0_3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93c34a3f9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3" name="Google Shape;803;g3393c34a3f9_0_2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393c34a3f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Самый наивный лосс, который учитывается как расстояние между предсказанными значениями и реальными.</a:t>
            </a:r>
            <a:endParaRPr/>
          </a:p>
        </p:txBody>
      </p:sp>
      <p:sp>
        <p:nvSpPr>
          <p:cNvPr id="809" name="Google Shape;809;g3393c34a3f9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Relationship Id="rId3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jpg"/><Relationship Id="rId3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1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3" name="Google Shape;5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287194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281684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3" type="body"/>
          </p:nvPr>
        </p:nvSpPr>
        <p:spPr>
          <a:xfrm>
            <a:off x="469900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3">
  <p:cSld name="Title Slide 03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7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65" y="1784275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>
            <p:ph idx="2" type="body"/>
          </p:nvPr>
        </p:nvSpPr>
        <p:spPr>
          <a:xfrm>
            <a:off x="791867" y="1353379"/>
            <a:ext cx="40317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 Slide 0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75" name="Google Shape;7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81" y="0"/>
            <a:ext cx="91463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79" y="1662358"/>
            <a:ext cx="4051138" cy="181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353" y="1265901"/>
            <a:ext cx="3060800" cy="266647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 Slide 0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5" y="0"/>
            <a:ext cx="9142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24" y="1442689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1055287" y="330506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2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3">
  <p:cSld name="Title Slide 0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7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65" y="1784275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89" name="Google Shape;8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791867" y="1353379"/>
            <a:ext cx="40317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4">
  <p:cSld name="Content 0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4@2x-100" id="95" name="Google Shape;9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3830279" y="1315922"/>
            <a:ext cx="5571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3" type="body"/>
          </p:nvPr>
        </p:nvSpPr>
        <p:spPr>
          <a:xfrm>
            <a:off x="497981" y="1020803"/>
            <a:ext cx="26133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Char char="•"/>
              <a:defRPr sz="1500">
                <a:solidFill>
                  <a:srgbClr val="EDEC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400"/>
              <a:buChar char="•"/>
              <a:defRPr sz="1400">
                <a:solidFill>
                  <a:srgbClr val="EDECED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200"/>
              <a:buChar char="•"/>
              <a:defRPr sz="1200">
                <a:solidFill>
                  <a:srgbClr val="EDECED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100"/>
              <a:buChar char="•"/>
              <a:defRPr sz="1100">
                <a:solidFill>
                  <a:srgbClr val="EDECED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900"/>
              <a:buChar char="•"/>
              <a:defRPr sz="900">
                <a:solidFill>
                  <a:srgbClr val="EDECE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4" type="body"/>
          </p:nvPr>
        </p:nvSpPr>
        <p:spPr>
          <a:xfrm>
            <a:off x="497981" y="3548399"/>
            <a:ext cx="27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800"/>
              <a:buNone/>
              <a:defRPr b="1" sz="18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p21"/>
          <p:cNvSpPr txBox="1"/>
          <p:nvPr>
            <p:ph idx="5" type="body"/>
          </p:nvPr>
        </p:nvSpPr>
        <p:spPr>
          <a:xfrm>
            <a:off x="497981" y="4237640"/>
            <a:ext cx="2700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  <a:defRPr sz="1100">
                <a:solidFill>
                  <a:srgbClr val="EDEC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6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104" name="Google Shape;104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2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" type="subTitle"/>
          </p:nvPr>
        </p:nvSpPr>
        <p:spPr>
          <a:xfrm>
            <a:off x="4287194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8" name="Google Shape;108;p22"/>
          <p:cNvSpPr txBox="1"/>
          <p:nvPr>
            <p:ph idx="2" type="body"/>
          </p:nvPr>
        </p:nvSpPr>
        <p:spPr>
          <a:xfrm>
            <a:off x="4281684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3" type="body"/>
          </p:nvPr>
        </p:nvSpPr>
        <p:spPr>
          <a:xfrm>
            <a:off x="469900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2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2">
  <p:cSld name="Content 0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112" name="Google Shape;11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3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475409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23"/>
          <p:cNvSpPr txBox="1"/>
          <p:nvPr>
            <p:ph idx="2" type="body"/>
          </p:nvPr>
        </p:nvSpPr>
        <p:spPr>
          <a:xfrm>
            <a:off x="469899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3" type="body"/>
          </p:nvPr>
        </p:nvSpPr>
        <p:spPr>
          <a:xfrm>
            <a:off x="5158647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3">
  <p:cSld name="Content 03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6@2x-100" id="120" name="Google Shape;12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4703234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378515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5" name="Google Shape;125;p24"/>
          <p:cNvSpPr txBox="1"/>
          <p:nvPr>
            <p:ph idx="3" type="body"/>
          </p:nvPr>
        </p:nvSpPr>
        <p:spPr>
          <a:xfrm>
            <a:off x="4703234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4" type="body"/>
          </p:nvPr>
        </p:nvSpPr>
        <p:spPr>
          <a:xfrm>
            <a:off x="378515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5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1">
  <p:cSld name="Subtitle 0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129" name="Google Shape;129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964453" y="290993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31" name="Google Shape;13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964453" y="1370422"/>
            <a:ext cx="6534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3">
  <p:cSld name="Subtitle 03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@2x-100" id="135" name="Google Shape;1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" y="0"/>
            <a:ext cx="91397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6"/>
          <p:cNvSpPr txBox="1"/>
          <p:nvPr>
            <p:ph idx="1" type="subTitle"/>
          </p:nvPr>
        </p:nvSpPr>
        <p:spPr>
          <a:xfrm>
            <a:off x="769159" y="4027657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26"/>
          <p:cNvSpPr txBox="1"/>
          <p:nvPr>
            <p:ph idx="2" type="body"/>
          </p:nvPr>
        </p:nvSpPr>
        <p:spPr>
          <a:xfrm>
            <a:off x="769159" y="1647467"/>
            <a:ext cx="45672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Wix Madefor Display"/>
              <a:buNone/>
              <a:defRPr b="0" i="0" sz="3300" u="none" cap="none" strike="noStrike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1.png"/><Relationship Id="rId4" Type="http://schemas.openxmlformats.org/officeDocument/2006/relationships/image" Target="../media/image56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9.png"/><Relationship Id="rId4" Type="http://schemas.openxmlformats.org/officeDocument/2006/relationships/image" Target="../media/image65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0.png"/><Relationship Id="rId4" Type="http://schemas.openxmlformats.org/officeDocument/2006/relationships/image" Target="../media/image63.png"/><Relationship Id="rId5" Type="http://schemas.openxmlformats.org/officeDocument/2006/relationships/image" Target="../media/image7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77.png"/><Relationship Id="rId4" Type="http://schemas.openxmlformats.org/officeDocument/2006/relationships/hyperlink" Target="https://arxiv.org/abs/2101.08158" TargetMode="Externa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7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7.xml"/><Relationship Id="rId3" Type="http://schemas.openxmlformats.org/officeDocument/2006/relationships/hyperlink" Target="https://www.kaggle.com/code/kaushal2896/data-augmentation-tutorial-basic-cutout-mixup" TargetMode="External"/><Relationship Id="rId4" Type="http://schemas.openxmlformats.org/officeDocument/2006/relationships/image" Target="../media/image7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8.png"/><Relationship Id="rId4" Type="http://schemas.openxmlformats.org/officeDocument/2006/relationships/hyperlink" Target="https://github.com/keras-team/keras-cv/issues/35" TargetMode="Externa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png"/><Relationship Id="rId4" Type="http://schemas.openxmlformats.org/officeDocument/2006/relationships/hyperlink" Target="https://www.kaggle.com/code/kaushal2896/data-augmentation-tutorial-basic-cutout-mixup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0.xml"/><Relationship Id="rId3" Type="http://schemas.openxmlformats.org/officeDocument/2006/relationships/hyperlink" Target="https://www.kaggle.com/code/kaushal2896/data-augmentation-tutorial-basic-cutout-mixup" TargetMode="External"/><Relationship Id="rId4" Type="http://schemas.openxmlformats.org/officeDocument/2006/relationships/image" Target="../media/image7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6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76.png"/><Relationship Id="rId4" Type="http://schemas.openxmlformats.org/officeDocument/2006/relationships/image" Target="../media/image80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8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7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1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7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6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8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2.png"/><Relationship Id="rId4" Type="http://schemas.openxmlformats.org/officeDocument/2006/relationships/hyperlink" Target="https://arxiv.org/abs/2008.13367" TargetMode="Externa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546550" y="3843925"/>
            <a:ext cx="4581900" cy="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 sz="2600"/>
              <a:t>Разбираем детектор по частям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6729984" cy="3621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6"/>
          <p:cNvSpPr txBox="1"/>
          <p:nvPr/>
        </p:nvSpPr>
        <p:spPr>
          <a:xfrm>
            <a:off x="352425" y="749150"/>
            <a:ext cx="64266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Intersection over Union (IoU):</a:t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Loss = 1 - IoU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19" name="Google Shape;819;p126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Intersection over Union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7"/>
          <p:cNvSpPr txBox="1"/>
          <p:nvPr/>
        </p:nvSpPr>
        <p:spPr>
          <a:xfrm>
            <a:off x="352425" y="749150"/>
            <a:ext cx="6426600" cy="4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Intersection over Union (IoU):</a:t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Loss = 1 - IoU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Generalized IoU (GIoU):</a:t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Идея: Добавление минимальной выпуклой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формы (С) помогает в случае, когда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ббоксы не пересекаются. В этом случае,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IoU лосса не будет градиентов, а у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GIoU будут.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25" name="Google Shape;825;p127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Intersection over Union</a:t>
            </a:r>
            <a:endParaRPr/>
          </a:p>
        </p:txBody>
      </p:sp>
      <p:pic>
        <p:nvPicPr>
          <p:cNvPr id="826" name="Google Shape;826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50" y="2356125"/>
            <a:ext cx="44672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27"/>
          <p:cNvPicPr preferRelativeResize="0"/>
          <p:nvPr/>
        </p:nvPicPr>
        <p:blipFill rotWithShape="1">
          <a:blip r:embed="rId4">
            <a:alphaModFix/>
          </a:blip>
          <a:srcRect b="0" l="50000" r="0" t="48971"/>
          <a:stretch/>
        </p:blipFill>
        <p:spPr>
          <a:xfrm>
            <a:off x="4763650" y="2571750"/>
            <a:ext cx="4048125" cy="2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8"/>
          <p:cNvSpPr txBox="1"/>
          <p:nvPr/>
        </p:nvSpPr>
        <p:spPr>
          <a:xfrm>
            <a:off x="352425" y="749150"/>
            <a:ext cx="64266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Где,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Евклидово расстояние между координатами цетров предсказанного и истинного ббоксов (красная линия на рисунке),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Длина диагонали минимальной выпуклой формы для двух ббоксов.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Идея: Напрямую минимизируем расстояние между центрами ббоксов.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33" name="Google Shape;833;p128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Distance IoU (DIoU)</a:t>
            </a:r>
            <a:endParaRPr/>
          </a:p>
        </p:txBody>
      </p:sp>
      <p:pic>
        <p:nvPicPr>
          <p:cNvPr id="834" name="Google Shape;83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5375" y="793625"/>
            <a:ext cx="1933575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28" title="[0,0,0,&quot;https://www.codecogs.com/eqnedit.php?latex=DIoU%20%3D%20IoU%20-%20%5Cfrac%7B%5Crho%5E2(b%2C%5C%20b%5E%7Bgt%7D)%7D%7Bc%5E2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00" y="1196375"/>
            <a:ext cx="4339349" cy="86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9"/>
          <p:cNvSpPr txBox="1"/>
          <p:nvPr/>
        </p:nvSpPr>
        <p:spPr>
          <a:xfrm>
            <a:off x="352425" y="749150"/>
            <a:ext cx="8552100" cy="43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г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де,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                       — Отражает разницу в соотношении сторон между ббоксами,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			— Коэффициент баланса между DIoU и соотношением сторон (Равен нулю при IoU &lt; 0.5).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Идея: Объединяем ошибку локализации (IoU + расстояние между центрами) и ошибку форму через соотношение сторон и балансировочным коэффициентом.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41" name="Google Shape;841;p129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Complete </a:t>
            </a:r>
            <a:r>
              <a:rPr lang="en"/>
              <a:t>IoU</a:t>
            </a:r>
            <a:r>
              <a:rPr lang="en"/>
              <a:t> (СIoU)</a:t>
            </a:r>
            <a:endParaRPr/>
          </a:p>
        </p:txBody>
      </p:sp>
      <p:pic>
        <p:nvPicPr>
          <p:cNvPr id="842" name="Google Shape;842;p129" title="[0,0,0,&quot;https://www.codecogs.com/eqnedit.php?latex=L_%7BCIoU%7D%20%3D%20L_%7BDIoU%7D%20%2B%20%5Calpha%20v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50" y="1291897"/>
            <a:ext cx="3987974" cy="392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29" title="[0,0,0,&quot;https://www.codecogs.com/eqnedit.php?latex=v%3D%5Cfrac%7B4%7D%7B%5Cpi%5E2%7D%5Cleft(%5Carctan%20%5Cfrac%7Bw_%7Bg%20t%7D%7D%7Bh_%7Bg%20t%7D%7D-%5Carctan%20%5Cfrac%7Bw_p%7D%7Bh_p%7D%5Cright)%5E2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350" y="2267600"/>
            <a:ext cx="3000211" cy="5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29" title="[0,0,0,&quot;https://www.codecogs.com/eqnedit.php?latex=%5Calpha%3D%5Cfrac%7Bv%7D%7B(1-%5Cmathrm%7BIoU%7D)%2Bv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350" y="3255493"/>
            <a:ext cx="1731925" cy="4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30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Efficient </a:t>
            </a:r>
            <a:r>
              <a:rPr lang="en"/>
              <a:t>IoU</a:t>
            </a:r>
            <a:r>
              <a:rPr lang="en"/>
              <a:t> (EIoU)</a:t>
            </a:r>
            <a:endParaRPr/>
          </a:p>
        </p:txBody>
      </p:sp>
      <p:pic>
        <p:nvPicPr>
          <p:cNvPr id="850" name="Google Shape;85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9950" y="672950"/>
            <a:ext cx="5464086" cy="41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30"/>
          <p:cNvSpPr txBox="1"/>
          <p:nvPr/>
        </p:nvSpPr>
        <p:spPr>
          <a:xfrm>
            <a:off x="3275388" y="4797300"/>
            <a:ext cx="25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Focal and Efficient IOU Loss for Accurate Bounding Box Regression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https://arxiv.org/abs/2101.08158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52" name="Google Shape;852;p130"/>
          <p:cNvSpPr/>
          <p:nvPr/>
        </p:nvSpPr>
        <p:spPr>
          <a:xfrm>
            <a:off x="2699275" y="3441975"/>
            <a:ext cx="4032900" cy="69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53" name="Google Shape;853;p130"/>
          <p:cNvSpPr txBox="1"/>
          <p:nvPr/>
        </p:nvSpPr>
        <p:spPr>
          <a:xfrm>
            <a:off x="2099450" y="3373775"/>
            <a:ext cx="49578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Идея: Минимизируем как расстояние между ббоксами, так и разницу между размерами ббоксов.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1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Focal-EIoU Loss</a:t>
            </a:r>
            <a:endParaRPr/>
          </a:p>
        </p:txBody>
      </p:sp>
      <p:sp>
        <p:nvSpPr>
          <p:cNvPr id="859" name="Google Shape;859;p131"/>
          <p:cNvSpPr txBox="1"/>
          <p:nvPr/>
        </p:nvSpPr>
        <p:spPr>
          <a:xfrm>
            <a:off x="352425" y="749150"/>
            <a:ext cx="73701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Где,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𝛾 – параметр фокусировки, контролирующий степень переобучения на сложных примерах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Идея: Давайте поднимать лосс для примеров с маленьким IoU.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60" name="Google Shape;860;p131" title="[0,0,0,&quot;https://www.codecogs.com/eqnedit.php?latex=L_%7BFocal-EIoU%7D%20%3D%20(1-IoU(b%2C%20b%5E%7Bgt%7D))%5E%7B%5Cgamma%7DL_%7BEIoU%7D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32500"/>
            <a:ext cx="6426600" cy="434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32"/>
          <p:cNvSpPr txBox="1"/>
          <p:nvPr>
            <p:ph idx="2" type="body"/>
          </p:nvPr>
        </p:nvSpPr>
        <p:spPr>
          <a:xfrm>
            <a:off x="600225" y="1362825"/>
            <a:ext cx="4425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Augmentations</a:t>
            </a:r>
            <a:endParaRPr/>
          </a:p>
        </p:txBody>
      </p:sp>
      <p:sp>
        <p:nvSpPr>
          <p:cNvPr id="866" name="Google Shape;866;p132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33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Cutout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72" name="Google Shape;872;p133"/>
          <p:cNvSpPr txBox="1"/>
          <p:nvPr>
            <p:ph idx="3" type="body"/>
          </p:nvPr>
        </p:nvSpPr>
        <p:spPr>
          <a:xfrm>
            <a:off x="352425" y="3804475"/>
            <a:ext cx="747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Удаляем часть изображения и все ббоксы внутри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73" name="Google Shape;873;p133"/>
          <p:cNvSpPr txBox="1"/>
          <p:nvPr/>
        </p:nvSpPr>
        <p:spPr>
          <a:xfrm>
            <a:off x="2237700" y="3565025"/>
            <a:ext cx="46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3"/>
              </a:rPr>
              <a:t>https://www.kaggle.com/code/kaushal2896/data-augmentation-tutorial-basic-cutout-mixup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74" name="Google Shape;874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843" y="1069925"/>
            <a:ext cx="5520321" cy="24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4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CutMix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80" name="Google Shape;880;p134"/>
          <p:cNvSpPr txBox="1"/>
          <p:nvPr>
            <p:ph idx="3" type="body"/>
          </p:nvPr>
        </p:nvSpPr>
        <p:spPr>
          <a:xfrm>
            <a:off x="352425" y="3469319"/>
            <a:ext cx="747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Объединяем два изображения и не забываем перенести ббоксы 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81" name="Google Shape;88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350" y="1023702"/>
            <a:ext cx="7209302" cy="2126822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34"/>
          <p:cNvSpPr txBox="1"/>
          <p:nvPr/>
        </p:nvSpPr>
        <p:spPr>
          <a:xfrm>
            <a:off x="2441100" y="3171475"/>
            <a:ext cx="426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https://github.com/keras-team/keras-cv/issues/35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5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Mixup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88" name="Google Shape;888;p135"/>
          <p:cNvSpPr txBox="1"/>
          <p:nvPr>
            <p:ph idx="3" type="body"/>
          </p:nvPr>
        </p:nvSpPr>
        <p:spPr>
          <a:xfrm>
            <a:off x="352425" y="3476275"/>
            <a:ext cx="747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Накладываем одно изображение на другое с какой-то прозрачностью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89" name="Google Shape;889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150" y="1044652"/>
            <a:ext cx="4303689" cy="2126823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p135"/>
          <p:cNvSpPr txBox="1"/>
          <p:nvPr/>
        </p:nvSpPr>
        <p:spPr>
          <a:xfrm>
            <a:off x="1502275" y="3171475"/>
            <a:ext cx="653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https://www.kaggle.com/code/kaushal2896/data-augmentation-tutorial-basic-cutout-mixup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170125"/>
            <a:ext cx="6729876" cy="362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7"/>
          <p:cNvSpPr txBox="1"/>
          <p:nvPr/>
        </p:nvSpPr>
        <p:spPr>
          <a:xfrm>
            <a:off x="4047675" y="2248500"/>
            <a:ext cx="444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Каждый “пиксель” представляет собой вектор, длиной N: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06" name="Google Shape;206;p37"/>
          <p:cNvSpPr txBox="1"/>
          <p:nvPr/>
        </p:nvSpPr>
        <p:spPr>
          <a:xfrm>
            <a:off x="4047675" y="3319025"/>
            <a:ext cx="47979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Вектор содержит информацию: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400"/>
              <a:buFont typeface="JetBrains Mono"/>
              <a:buChar char="●"/>
            </a:pPr>
            <a:r>
              <a:rPr lang="en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 размерах предсказанного ббокса,</a:t>
            </a:r>
            <a:endParaRPr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400"/>
              <a:buFont typeface="JetBrains Mono"/>
              <a:buChar char="●"/>
            </a:pPr>
            <a:r>
              <a:rPr lang="en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Confidence score или вероятность присутствия объекта в этом ббоксе,</a:t>
            </a:r>
            <a:endParaRPr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400"/>
              <a:buFont typeface="JetBrains Mono"/>
              <a:buChar char="●"/>
            </a:pPr>
            <a:r>
              <a:rPr lang="en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Вероятности принадлежности к каждому из n классов (число классов зависит от датасета).</a:t>
            </a:r>
            <a:endParaRPr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36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Mixup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896" name="Google Shape;896;p136"/>
          <p:cNvSpPr txBox="1"/>
          <p:nvPr>
            <p:ph idx="3" type="body"/>
          </p:nvPr>
        </p:nvSpPr>
        <p:spPr>
          <a:xfrm>
            <a:off x="352425" y="3400075"/>
            <a:ext cx="74700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При этом на итоговом изображении есть все ббоксы, у которых confidence score меняется пропорционально прозрачности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97" name="Google Shape;897;p136"/>
          <p:cNvSpPr txBox="1"/>
          <p:nvPr/>
        </p:nvSpPr>
        <p:spPr>
          <a:xfrm>
            <a:off x="1302900" y="3171475"/>
            <a:ext cx="6538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3"/>
              </a:rPr>
              <a:t>https://www.kaggle.com/code/kaushal2896/data-augmentation-tutorial-basic-cutout-mixup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898" name="Google Shape;89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188" y="1044652"/>
            <a:ext cx="6794887" cy="212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37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Mosaic Augmentation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904" name="Google Shape;904;p137"/>
          <p:cNvSpPr txBox="1"/>
          <p:nvPr>
            <p:ph idx="3" type="body"/>
          </p:nvPr>
        </p:nvSpPr>
        <p:spPr>
          <a:xfrm>
            <a:off x="352425" y="3323875"/>
            <a:ext cx="390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Комбинируем 4 изображения в одно, смешивая их контекст и изменяя размер объектов.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05" name="Google Shape;905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50" y="1202950"/>
            <a:ext cx="18669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38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 sz="3300">
                <a:latin typeface="Wix Madefor Display"/>
                <a:ea typeface="Wix Madefor Display"/>
                <a:cs typeface="Wix Madefor Display"/>
                <a:sym typeface="Wix Madefor Display"/>
              </a:rPr>
              <a:t>Mosaic Augmentation</a:t>
            </a:r>
            <a:endParaRPr sz="3300">
              <a:latin typeface="Wix Madefor Display"/>
              <a:ea typeface="Wix Madefor Display"/>
              <a:cs typeface="Wix Madefor Display"/>
              <a:sym typeface="Wix Madefor Display"/>
            </a:endParaRPr>
          </a:p>
        </p:txBody>
      </p:sp>
      <p:sp>
        <p:nvSpPr>
          <p:cNvPr id="911" name="Google Shape;911;p138"/>
          <p:cNvSpPr txBox="1"/>
          <p:nvPr>
            <p:ph idx="3" type="body"/>
          </p:nvPr>
        </p:nvSpPr>
        <p:spPr>
          <a:xfrm>
            <a:off x="352425" y="3323875"/>
            <a:ext cx="390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Комбинируем 4 изображения в одно, смешивая их контекст и изменяя размер объектов.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912" name="Google Shape;91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650" y="1202950"/>
            <a:ext cx="18669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800" y="904427"/>
            <a:ext cx="3990976" cy="24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38"/>
          <p:cNvSpPr txBox="1"/>
          <p:nvPr>
            <p:ph idx="3" type="body"/>
          </p:nvPr>
        </p:nvSpPr>
        <p:spPr>
          <a:xfrm>
            <a:off x="4671800" y="3507900"/>
            <a:ext cx="39033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Для ббоксов считается </a:t>
            </a: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итоговое</a:t>
            </a:r>
            <a:r>
              <a:rPr lang="en">
                <a:latin typeface="JetBrains Mono"/>
                <a:ea typeface="JetBrains Mono"/>
                <a:cs typeface="JetBrains Mono"/>
                <a:sym typeface="JetBrains Mono"/>
              </a:rPr>
              <a:t> соотношение сторон и, если оно изменилось больше, чем заданный порог, ббокс удаляется.</a:t>
            </a:r>
            <a:endParaRPr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9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Заключение</a:t>
            </a:r>
            <a:endParaRPr/>
          </a:p>
        </p:txBody>
      </p:sp>
      <p:sp>
        <p:nvSpPr>
          <p:cNvPr id="920" name="Google Shape;920;p139"/>
          <p:cNvSpPr txBox="1"/>
          <p:nvPr/>
        </p:nvSpPr>
        <p:spPr>
          <a:xfrm>
            <a:off x="352425" y="968450"/>
            <a:ext cx="82959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Сегодня мы с вами узнали: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выглядит общая структура детектора,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он делает предсказания,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Основные метрики в детекции,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обучается детектор и какие бывают лосс функции,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Какие аугментации используются в детекции.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40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В следующей серии</a:t>
            </a:r>
            <a:endParaRPr/>
          </a:p>
        </p:txBody>
      </p:sp>
      <p:sp>
        <p:nvSpPr>
          <p:cNvPr id="926" name="Google Shape;926;p140"/>
          <p:cNvSpPr txBox="1"/>
          <p:nvPr/>
        </p:nvSpPr>
        <p:spPr>
          <a:xfrm>
            <a:off x="352425" y="968450"/>
            <a:ext cx="8295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Переходим к разбору детекторов и поговорим о: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Семействе RCNN,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разберем множество архитектур, таких как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SSD,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YOLO,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FPN,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RetinaNet,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Char char="●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FCOS,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другие.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8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pic>
        <p:nvPicPr>
          <p:cNvPr id="212" name="Google Shape;2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280160"/>
            <a:ext cx="3712463" cy="371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sp>
        <p:nvSpPr>
          <p:cNvPr id="218" name="Google Shape;218;p39"/>
          <p:cNvSpPr txBox="1"/>
          <p:nvPr/>
        </p:nvSpPr>
        <p:spPr>
          <a:xfrm>
            <a:off x="4304350" y="1901188"/>
            <a:ext cx="444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Рассмотрим 4 предсказания: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c,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c, “cat”]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c, “cat”]</a:t>
            </a:r>
            <a:endParaRPr sz="1500">
              <a:solidFill>
                <a:srgbClr val="BC373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7B80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c, “cat”]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280160"/>
            <a:ext cx="3712463" cy="371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sp>
        <p:nvSpPr>
          <p:cNvPr id="225" name="Google Shape;225;p40"/>
          <p:cNvSpPr txBox="1"/>
          <p:nvPr/>
        </p:nvSpPr>
        <p:spPr>
          <a:xfrm>
            <a:off x="4292875" y="2017638"/>
            <a:ext cx="44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Допустим, предсказанные ббоксы имеют следующие confidence scores.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выбрать из них самый лучший?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26" name="Google Shape;2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280160"/>
            <a:ext cx="3712463" cy="371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type="title"/>
          </p:nvPr>
        </p:nvSpPr>
        <p:spPr>
          <a:xfrm>
            <a:off x="352425" y="146450"/>
            <a:ext cx="7955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детектор делает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предсказания?</a:t>
            </a:r>
            <a:endParaRPr/>
          </a:p>
        </p:txBody>
      </p:sp>
      <p:sp>
        <p:nvSpPr>
          <p:cNvPr id="232" name="Google Shape;232;p41"/>
          <p:cNvSpPr txBox="1"/>
          <p:nvPr/>
        </p:nvSpPr>
        <p:spPr>
          <a:xfrm>
            <a:off x="4292875" y="2017638"/>
            <a:ext cx="44427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Допустим, предсказанные ббоксы имеют следующие confidence scores.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Как выбрать из них самый лучший?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Нам поможет алгоритм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Non-Maximum Suppression (NMS)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280160"/>
            <a:ext cx="3712463" cy="3712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2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39" name="Google Shape;239;p42"/>
          <p:cNvSpPr txBox="1"/>
          <p:nvPr/>
        </p:nvSpPr>
        <p:spPr>
          <a:xfrm>
            <a:off x="352425" y="901538"/>
            <a:ext cx="44427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4984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46" name="Google Shape;246;p43"/>
          <p:cNvSpPr txBox="1"/>
          <p:nvPr/>
        </p:nvSpPr>
        <p:spPr>
          <a:xfrm>
            <a:off x="352425" y="901538"/>
            <a:ext cx="4442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47" name="Google Shape;2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4984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3"/>
          <p:cNvSpPr txBox="1"/>
          <p:nvPr/>
        </p:nvSpPr>
        <p:spPr>
          <a:xfrm>
            <a:off x="311700" y="3617775"/>
            <a:ext cx="44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0.78,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“cat”</a:t>
            </a: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0.64,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4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54" name="Google Shape;254;p44"/>
          <p:cNvSpPr txBox="1"/>
          <p:nvPr/>
        </p:nvSpPr>
        <p:spPr>
          <a:xfrm>
            <a:off x="352425" y="901538"/>
            <a:ext cx="4442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55" name="Google Shape;255;p44"/>
          <p:cNvSpPr txBox="1"/>
          <p:nvPr/>
        </p:nvSpPr>
        <p:spPr>
          <a:xfrm>
            <a:off x="311700" y="3617775"/>
            <a:ext cx="44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0.78,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“cat”</a:t>
            </a: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0.64,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56" name="Google Shape;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62" name="Google Shape;262;p45"/>
          <p:cNvSpPr txBox="1"/>
          <p:nvPr/>
        </p:nvSpPr>
        <p:spPr>
          <a:xfrm>
            <a:off x="352425" y="901538"/>
            <a:ext cx="4442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bbox и всеми остальными bbox.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63" name="Google Shape;263;p45"/>
          <p:cNvSpPr txBox="1"/>
          <p:nvPr/>
        </p:nvSpPr>
        <p:spPr>
          <a:xfrm>
            <a:off x="311700" y="3617775"/>
            <a:ext cx="4442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0.78,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“cat”</a:t>
            </a: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0.64,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План</a:t>
            </a:r>
            <a:endParaRPr/>
          </a:p>
        </p:txBody>
      </p:sp>
      <p:sp>
        <p:nvSpPr>
          <p:cNvPr id="150" name="Google Shape;150;p28"/>
          <p:cNvSpPr txBox="1"/>
          <p:nvPr>
            <p:ph idx="3" type="body"/>
          </p:nvPr>
        </p:nvSpPr>
        <p:spPr>
          <a:xfrm>
            <a:off x="352425" y="977800"/>
            <a:ext cx="80292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Разбиваем детектор на части.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Как детектор делает предсказания?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Non-Maximum Suppression (NMS), </a:t>
            </a:r>
            <a:r>
              <a:rPr lang="en"/>
              <a:t>IoU.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Метрики качества для задачи детекции.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Как детектор обучается?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Методы агументации для детекции.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Intersection over Union (IoU)</a:t>
            </a:r>
            <a:endParaRPr/>
          </a:p>
        </p:txBody>
      </p:sp>
      <p:sp>
        <p:nvSpPr>
          <p:cNvPr id="270" name="Google Shape;270;p46"/>
          <p:cNvSpPr txBox="1"/>
          <p:nvPr/>
        </p:nvSpPr>
        <p:spPr>
          <a:xfrm>
            <a:off x="253375" y="1108025"/>
            <a:ext cx="325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</a:t>
            </a:r>
            <a:r>
              <a:rPr lang="en" sz="1500">
                <a:solidFill>
                  <a:srgbClr val="24973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 </a:t>
            </a:r>
            <a:r>
              <a:rPr lang="en" sz="1500">
                <a:solidFill>
                  <a:srgbClr val="25109B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= [x, y, w, h]</a:t>
            </a:r>
            <a:endParaRPr sz="1500">
              <a:solidFill>
                <a:srgbClr val="25109B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71" name="Google Shape;27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4984"/>
            <a:ext cx="382097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Intersection over Union (IoU)</a:t>
            </a:r>
            <a:endParaRPr/>
          </a:p>
        </p:txBody>
      </p:sp>
      <p:sp>
        <p:nvSpPr>
          <p:cNvPr id="277" name="Google Shape;277;p47"/>
          <p:cNvSpPr txBox="1"/>
          <p:nvPr/>
        </p:nvSpPr>
        <p:spPr>
          <a:xfrm>
            <a:off x="253375" y="1108025"/>
            <a:ext cx="3255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</a:t>
            </a:r>
            <a:r>
              <a:rPr lang="en" sz="1500">
                <a:solidFill>
                  <a:srgbClr val="24973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 </a:t>
            </a:r>
            <a:r>
              <a:rPr lang="en" sz="1500">
                <a:solidFill>
                  <a:srgbClr val="25109B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= [x, y, w, h]</a:t>
            </a:r>
            <a:endParaRPr sz="1500">
              <a:solidFill>
                <a:srgbClr val="25109B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78" name="Google Shape;278;p47"/>
          <p:cNvSpPr txBox="1"/>
          <p:nvPr/>
        </p:nvSpPr>
        <p:spPr>
          <a:xfrm>
            <a:off x="1765875" y="2751050"/>
            <a:ext cx="764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IoU = </a:t>
            </a:r>
            <a:endParaRPr sz="1600">
              <a:solidFill>
                <a:srgbClr val="F7B80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79" name="Google Shape;279;p47"/>
          <p:cNvCxnSpPr/>
          <p:nvPr/>
        </p:nvCxnSpPr>
        <p:spPr>
          <a:xfrm>
            <a:off x="4947646" y="2983250"/>
            <a:ext cx="24318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7"/>
          <p:cNvSpPr txBox="1"/>
          <p:nvPr/>
        </p:nvSpPr>
        <p:spPr>
          <a:xfrm>
            <a:off x="2548514" y="2386591"/>
            <a:ext cx="184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Area of Overlap</a:t>
            </a:r>
            <a:endParaRPr sz="1600">
              <a:solidFill>
                <a:srgbClr val="F7B80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47"/>
          <p:cNvSpPr txBox="1"/>
          <p:nvPr/>
        </p:nvSpPr>
        <p:spPr>
          <a:xfrm>
            <a:off x="2600797" y="3118014"/>
            <a:ext cx="184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Area of Union</a:t>
            </a:r>
            <a:endParaRPr sz="1600">
              <a:solidFill>
                <a:srgbClr val="F7B80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2" name="Google Shape;282;p47"/>
          <p:cNvCxnSpPr>
            <a:stCxn id="278" idx="3"/>
          </p:cNvCxnSpPr>
          <p:nvPr/>
        </p:nvCxnSpPr>
        <p:spPr>
          <a:xfrm>
            <a:off x="2530575" y="2966600"/>
            <a:ext cx="18819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47"/>
          <p:cNvSpPr txBox="1"/>
          <p:nvPr/>
        </p:nvSpPr>
        <p:spPr>
          <a:xfrm>
            <a:off x="4525560" y="2747119"/>
            <a:ext cx="32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= 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750" y="890325"/>
            <a:ext cx="1943499" cy="195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750" y="3118014"/>
            <a:ext cx="1943499" cy="195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91" name="Google Shape;291;p48"/>
          <p:cNvSpPr txBox="1"/>
          <p:nvPr/>
        </p:nvSpPr>
        <p:spPr>
          <a:xfrm>
            <a:off x="352425" y="901538"/>
            <a:ext cx="44427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bbox и всеми остальными bbox.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292" name="Google Shape;292;p48"/>
          <p:cNvSpPr txBox="1"/>
          <p:nvPr/>
        </p:nvSpPr>
        <p:spPr>
          <a:xfrm>
            <a:off x="311700" y="3617775"/>
            <a:ext cx="444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0.78,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“cat”</a:t>
            </a: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],</a:t>
            </a:r>
            <a:endParaRPr sz="1500">
              <a:solidFill>
                <a:srgbClr val="BC3737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C3737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= 0.7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0.64, “cat”],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= 0.63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299" name="Google Shape;299;p49"/>
          <p:cNvSpPr txBox="1"/>
          <p:nvPr/>
        </p:nvSpPr>
        <p:spPr>
          <a:xfrm>
            <a:off x="352425" y="901538"/>
            <a:ext cx="4442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bbox и всеми остальными bbox.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(например 0.5)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00" name="Google Shape;300;p49"/>
          <p:cNvSpPr txBox="1"/>
          <p:nvPr/>
        </p:nvSpPr>
        <p:spPr>
          <a:xfrm>
            <a:off x="352425" y="4144875"/>
            <a:ext cx="387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Bbox = [x, y, w, h, 0.85, “cat”]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44" y="1017725"/>
            <a:ext cx="382097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/>
        </p:nvSpPr>
        <p:spPr>
          <a:xfrm>
            <a:off x="5004650" y="1807300"/>
            <a:ext cx="387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данном случае, у нас остался только 1 bbox, он и будет итоговым предсказанием.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07" name="Google Shape;307;p50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308" name="Google Shape;308;p50"/>
          <p:cNvSpPr txBox="1"/>
          <p:nvPr/>
        </p:nvSpPr>
        <p:spPr>
          <a:xfrm>
            <a:off x="352425" y="901538"/>
            <a:ext cx="4442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bbox и всеми остальными bbox.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(например 0.5)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1"/>
          <p:cNvSpPr txBox="1"/>
          <p:nvPr/>
        </p:nvSpPr>
        <p:spPr>
          <a:xfrm>
            <a:off x="5004650" y="1807300"/>
            <a:ext cx="39594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Predicts: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E1D9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 = [x, y, w, h, 0.85, “cat”]</a:t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E1D9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данном случае, у нас остался только 1 bbox, он и будет итоговым предсказанием.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Но что делать, когда предсказаний больше? А если на картинке несколько разных объектов?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14" name="Google Shape;314;p51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Non-Maximum Suppression</a:t>
            </a:r>
            <a:endParaRPr/>
          </a:p>
        </p:txBody>
      </p:sp>
      <p:sp>
        <p:nvSpPr>
          <p:cNvPr id="315" name="Google Shape;315;p51"/>
          <p:cNvSpPr txBox="1"/>
          <p:nvPr/>
        </p:nvSpPr>
        <p:spPr>
          <a:xfrm>
            <a:off x="352425" y="901538"/>
            <a:ext cx="44427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 (Обычно 0.3 - 0.5),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bbox и всеми остальными bbox.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(например 0.5)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875" y="1017725"/>
            <a:ext cx="495025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192" y="901550"/>
            <a:ext cx="4942518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3"/>
          <p:cNvSpPr txBox="1"/>
          <p:nvPr/>
        </p:nvSpPr>
        <p:spPr>
          <a:xfrm>
            <a:off x="352425" y="901550"/>
            <a:ext cx="3556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Визуализируем ббоксы, для которых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confidence score &gt; conf_threshold: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34" name="Google Shape;334;p54"/>
          <p:cNvSpPr txBox="1"/>
          <p:nvPr/>
        </p:nvSpPr>
        <p:spPr>
          <a:xfrm>
            <a:off x="352425" y="901550"/>
            <a:ext cx="33072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данном случае, будем рассматривать следующий набор ббоксов: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 = [coords, 0.7,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 = [coords, 0.95,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 = [coords, 0.8,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B4 = [coords, 0.85,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B5 = [coords, 0.6,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B6 = [coords, 0.7,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 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208" y="901557"/>
            <a:ext cx="4946905" cy="3823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5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41" name="Google Shape;341;p55"/>
          <p:cNvSpPr txBox="1"/>
          <p:nvPr/>
        </p:nvSpPr>
        <p:spPr>
          <a:xfrm>
            <a:off x="352425" y="901550"/>
            <a:ext cx="445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2" type="body"/>
          </p:nvPr>
        </p:nvSpPr>
        <p:spPr>
          <a:xfrm>
            <a:off x="593900" y="1015025"/>
            <a:ext cx="45093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Разбираем детектор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на части</a:t>
            </a:r>
            <a:endParaRPr/>
          </a:p>
        </p:txBody>
      </p:sp>
      <p:sp>
        <p:nvSpPr>
          <p:cNvPr id="156" name="Google Shape;156;p29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6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47" name="Google Shape;347;p56"/>
          <p:cNvSpPr txBox="1"/>
          <p:nvPr/>
        </p:nvSpPr>
        <p:spPr>
          <a:xfrm>
            <a:off x="352425" y="901550"/>
            <a:ext cx="4455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48" name="Google Shape;348;p56"/>
          <p:cNvSpPr txBox="1"/>
          <p:nvPr/>
        </p:nvSpPr>
        <p:spPr>
          <a:xfrm>
            <a:off x="4765300" y="1740400"/>
            <a:ext cx="4188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“cat”: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 = [coords, 0.7, “cat”]</a:t>
            </a:r>
            <a:endParaRPr b="1"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 = [coords, 0.95,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 = [coords, 0.8,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49" name="Google Shape;349;p56"/>
          <p:cNvSpPr txBox="1"/>
          <p:nvPr/>
        </p:nvSpPr>
        <p:spPr>
          <a:xfrm>
            <a:off x="4765300" y="3583300"/>
            <a:ext cx="3715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“dog”: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B4 = [coords, 0.85,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B5 = [coords, 0.6,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B6 = [coords, 0.7, “dog”]</a:t>
            </a:r>
            <a:endParaRPr sz="1500">
              <a:solidFill>
                <a:srgbClr val="BE2D2C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7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55" name="Google Shape;355;p57"/>
          <p:cNvSpPr txBox="1"/>
          <p:nvPr/>
        </p:nvSpPr>
        <p:spPr>
          <a:xfrm>
            <a:off x="352425" y="901550"/>
            <a:ext cx="4455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56" name="Google Shape;356;p57"/>
          <p:cNvSpPr txBox="1"/>
          <p:nvPr/>
        </p:nvSpPr>
        <p:spPr>
          <a:xfrm>
            <a:off x="4765300" y="1740400"/>
            <a:ext cx="4188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“cat”: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 = [coords, 0.95,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 = [coords, 0.8,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 = [coords, 0.7,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62" name="Google Shape;362;p58"/>
          <p:cNvSpPr txBox="1"/>
          <p:nvPr/>
        </p:nvSpPr>
        <p:spPr>
          <a:xfrm>
            <a:off x="352425" y="901550"/>
            <a:ext cx="4475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63" name="Google Shape;363;p58"/>
          <p:cNvSpPr txBox="1"/>
          <p:nvPr/>
        </p:nvSpPr>
        <p:spPr>
          <a:xfrm>
            <a:off x="4765300" y="1740400"/>
            <a:ext cx="41889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“cat”: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B2 = [coords, 0.95, “cat”]</a:t>
            </a:r>
            <a:endParaRPr sz="1500">
              <a:solidFill>
                <a:srgbClr val="25109B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 = [coords, 0.8, “cat”]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 = [coords, 0.7, “cat”]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69" name="Google Shape;369;p59"/>
          <p:cNvSpPr txBox="1"/>
          <p:nvPr/>
        </p:nvSpPr>
        <p:spPr>
          <a:xfrm>
            <a:off x="352425" y="901550"/>
            <a:ext cx="4485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425" y="901550"/>
            <a:ext cx="4164024" cy="32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76" name="Google Shape;376;p60"/>
          <p:cNvSpPr txBox="1"/>
          <p:nvPr/>
        </p:nvSpPr>
        <p:spPr>
          <a:xfrm>
            <a:off x="352425" y="901550"/>
            <a:ext cx="4514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опорным bbox и всеми остальными bbox.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77" name="Google Shape;377;p60"/>
          <p:cNvSpPr txBox="1"/>
          <p:nvPr/>
        </p:nvSpPr>
        <p:spPr>
          <a:xfrm>
            <a:off x="4765300" y="1740400"/>
            <a:ext cx="41889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“cat”: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 ExtraBold"/>
                <a:ea typeface="JetBrains Mono ExtraBold"/>
                <a:cs typeface="JetBrains Mono ExtraBold"/>
                <a:sym typeface="JetBrains Mono ExtraBold"/>
              </a:rPr>
              <a:t>B2 = [coords, 0.95, “cat”]</a:t>
            </a:r>
            <a:endParaRPr sz="1500">
              <a:solidFill>
                <a:srgbClr val="25109B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25109B"/>
              </a:solidFill>
              <a:latin typeface="JetBrains Mono ExtraBold"/>
              <a:ea typeface="JetBrains Mono ExtraBold"/>
              <a:cs typeface="JetBrains Mono ExtraBold"/>
              <a:sym typeface="JetBrains Mono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 = [coords, 0.8, “cat”], 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IoU(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B3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0.62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“cat”], 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IoU(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0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“cat”],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IoU(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0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“cat”], 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IoU(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0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 = [coords, 0.7, “cat”], 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IoU(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B1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 = 0.71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1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83" name="Google Shape;383;p61"/>
          <p:cNvSpPr txBox="1"/>
          <p:nvPr/>
        </p:nvSpPr>
        <p:spPr>
          <a:xfrm>
            <a:off x="352425" y="901550"/>
            <a:ext cx="4534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опорным bbox и всеми остальными bbox.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 (например 0.5). Отмечаем, что опорный элемент - наше предсказание.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Повторяем пункты (2-5), пока список ббоксов не пустой.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84" name="Google Shape;384;p61"/>
          <p:cNvSpPr txBox="1"/>
          <p:nvPr/>
        </p:nvSpPr>
        <p:spPr>
          <a:xfrm>
            <a:off x="4984425" y="1858875"/>
            <a:ext cx="3258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Bboxes for “cat”:</a:t>
            </a:r>
            <a:endParaRPr sz="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 = [coords, 0.8, “cat”] </a:t>
            </a:r>
            <a:endParaRPr sz="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B9 = [coords, 0.79, “cat”]</a:t>
            </a:r>
            <a:endParaRPr sz="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B8 = [coords, 0.72,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85" name="Google Shape;385;p61"/>
          <p:cNvSpPr txBox="1"/>
          <p:nvPr/>
        </p:nvSpPr>
        <p:spPr>
          <a:xfrm>
            <a:off x="4984425" y="3194625"/>
            <a:ext cx="26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Предсказанные ббоксы: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50" y="1097275"/>
            <a:ext cx="4023348" cy="3110387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392" name="Google Shape;392;p62"/>
          <p:cNvSpPr txBox="1"/>
          <p:nvPr/>
        </p:nvSpPr>
        <p:spPr>
          <a:xfrm>
            <a:off x="352425" y="901550"/>
            <a:ext cx="4534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опорным bbox и всеми остальными bbox.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 (например 0.5). Отмечаем, что опорный элемент - наше предсказание.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Повторяем пункты (2-5), пока список ббоксов не пустой.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93" name="Google Shape;393;p62"/>
          <p:cNvSpPr txBox="1"/>
          <p:nvPr/>
        </p:nvSpPr>
        <p:spPr>
          <a:xfrm>
            <a:off x="4886925" y="4287950"/>
            <a:ext cx="26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Предсказанные ббоксы: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754" y="1097275"/>
            <a:ext cx="4023348" cy="31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3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400" name="Google Shape;400;p63"/>
          <p:cNvSpPr txBox="1"/>
          <p:nvPr/>
        </p:nvSpPr>
        <p:spPr>
          <a:xfrm>
            <a:off x="352425" y="901550"/>
            <a:ext cx="45345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Дополним наш алгоритм: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 у которых confidence score &lt; conf_threshold,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bbox с разными классами, независимо: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Сортируем оставшиеся bbox по убыванию confidence score,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Выбираем bbox с максимальным значением confidence score в качестве “опорного”,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метрику IoU между опорным bbox и всеми остальными bbox.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Удаляем все bbox, для которых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 &gt; iou_threshold (например 0.5). Отмечаем, что опорный элемент - наше предсказание.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Повторяем пункты (2-5), пока список ббоксов не пустой.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01" name="Google Shape;401;p63"/>
          <p:cNvSpPr txBox="1"/>
          <p:nvPr/>
        </p:nvSpPr>
        <p:spPr>
          <a:xfrm>
            <a:off x="4886925" y="4287950"/>
            <a:ext cx="26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Предсказанные ббоксы: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B4</a:t>
            </a:r>
            <a:endParaRPr sz="1500">
              <a:solidFill>
                <a:srgbClr val="25109B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5650" y="1053575"/>
            <a:ext cx="494252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64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Пример 2.</a:t>
            </a:r>
            <a:endParaRPr/>
          </a:p>
        </p:txBody>
      </p:sp>
      <p:sp>
        <p:nvSpPr>
          <p:cNvPr id="408" name="Google Shape;408;p64"/>
          <p:cNvSpPr txBox="1"/>
          <p:nvPr/>
        </p:nvSpPr>
        <p:spPr>
          <a:xfrm>
            <a:off x="352425" y="1053575"/>
            <a:ext cx="2642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Предсказанные ббоксы: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B2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B4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r>
              <a:rPr lang="en" sz="15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F4B602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B7</a:t>
            </a:r>
            <a:endParaRPr sz="1500">
              <a:solidFill>
                <a:srgbClr val="F4B602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5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Итоги.</a:t>
            </a:r>
            <a:endParaRPr/>
          </a:p>
        </p:txBody>
      </p:sp>
      <p:sp>
        <p:nvSpPr>
          <p:cNvPr id="414" name="Google Shape;414;p65"/>
          <p:cNvSpPr txBox="1"/>
          <p:nvPr/>
        </p:nvSpPr>
        <p:spPr>
          <a:xfrm>
            <a:off x="352425" y="901550"/>
            <a:ext cx="42678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Плюсы: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Простой алгоритм, позволяющий оставить только релевантные ббоксы,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Хорошо выполняет задачу выбора релевантных ббоксов в простых случаях,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Работает сравнительно быстро.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Всего 1 параметр - IoU_threshold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 conf_threshold это не параметр NMS.</a:t>
            </a:r>
            <a:endParaRPr>
              <a:solidFill>
                <a:srgbClr val="88888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415" name="Google Shape;415;p65"/>
          <p:cNvSpPr txBox="1"/>
          <p:nvPr/>
        </p:nvSpPr>
        <p:spPr>
          <a:xfrm>
            <a:off x="4620225" y="1034200"/>
            <a:ext cx="42678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Минусы: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Плохо работает в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сложных случаях: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Ex: Если на картинке 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рядом стоят 2 объекта одного класса, NMS может удалить один из ббоксов, посчитав его дубликатом.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Сложности с multi-class.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Ex: Может остаться 2 ббокса для одного объекта, если у них разные классы.</a:t>
            </a:r>
            <a:endParaRPr>
              <a:solidFill>
                <a:srgbClr val="666666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IoU_threshold может требовать точного подбора.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352424" y="146452"/>
            <a:ext cx="577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вид архитектуры детектора (One-stage)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107" y="1016635"/>
            <a:ext cx="7287770" cy="409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/>
          <p:nvPr>
            <p:ph type="title"/>
          </p:nvPr>
        </p:nvSpPr>
        <p:spPr>
          <a:xfrm>
            <a:off x="352425" y="146450"/>
            <a:ext cx="79551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NMS. Вариации.</a:t>
            </a:r>
            <a:endParaRPr/>
          </a:p>
        </p:txBody>
      </p:sp>
      <p:sp>
        <p:nvSpPr>
          <p:cNvPr id="421" name="Google Shape;421;p66"/>
          <p:cNvSpPr txBox="1"/>
          <p:nvPr/>
        </p:nvSpPr>
        <p:spPr>
          <a:xfrm>
            <a:off x="352425" y="901550"/>
            <a:ext cx="77052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Fast NMS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Заменяем все циклы векторизованными операциями, но можем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потерять в точности в некоторых случаях.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Soft-NMS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Не удаляем перекрывающиеся ббоксы, а понижаем их скор.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Помогает в случаях когда объекты перекрываются.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Adaptive NMS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Адаптивно подбирает порог IoU в зависимости от плотности объектов.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Weighted NMS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Положение предсказанного ббокса считается как взвешенное среднее координат пересекающихся ббоксов.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DIoU-NMS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	Используем другую оценку пересечения ббоксов вместо IoU.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/>
          <p:nvPr>
            <p:ph idx="2" type="body"/>
          </p:nvPr>
        </p:nvSpPr>
        <p:spPr>
          <a:xfrm>
            <a:off x="593900" y="1015025"/>
            <a:ext cx="44250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Метрики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в задаче детекции</a:t>
            </a:r>
            <a:endParaRPr/>
          </a:p>
        </p:txBody>
      </p:sp>
      <p:sp>
        <p:nvSpPr>
          <p:cNvPr id="427" name="Google Shape;427;p67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детекции</a:t>
            </a:r>
            <a:endParaRPr/>
          </a:p>
        </p:txBody>
      </p:sp>
      <p:sp>
        <p:nvSpPr>
          <p:cNvPr id="433" name="Google Shape;433;p68"/>
          <p:cNvSpPr txBox="1"/>
          <p:nvPr>
            <p:ph idx="3" type="body"/>
          </p:nvPr>
        </p:nvSpPr>
        <p:spPr>
          <a:xfrm>
            <a:off x="352425" y="977800"/>
            <a:ext cx="8029200" cy="2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Метрики качества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Precision, Recall, F1-score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Mean Average Precision (mAP)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Average Recall (AR)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Время инференса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Inference time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FPS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Latency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Throughput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39" name="Google Shape;439;p69"/>
          <p:cNvSpPr txBox="1"/>
          <p:nvPr>
            <p:ph idx="3" type="body"/>
          </p:nvPr>
        </p:nvSpPr>
        <p:spPr>
          <a:xfrm>
            <a:off x="352425" y="977800"/>
            <a:ext cx="6341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Прежде чем считать метрики, нужно понять как получить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именно нас интересуют: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</a:t>
            </a:r>
            <a:r>
              <a:rPr lang="en" sz="1400"/>
              <a:t>rue Positive (TP)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False Positive (FP)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False Negative (FN)</a:t>
            </a:r>
            <a:endParaRPr sz="1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45" name="Google Shape;445;p70"/>
          <p:cNvSpPr txBox="1"/>
          <p:nvPr>
            <p:ph idx="3" type="body"/>
          </p:nvPr>
        </p:nvSpPr>
        <p:spPr>
          <a:xfrm>
            <a:off x="352425" y="977800"/>
            <a:ext cx="80292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Прежде чем считать метрики, нужно понять как получить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именно нас интересуют: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TP</a:t>
            </a:r>
            <a:r>
              <a:rPr lang="en"/>
              <a:t> - Для ббокса из разметки (Истинный ббокс / Ground Truth / GT) есть предсказанный ббокс того же класса,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FP</a:t>
            </a:r>
            <a:r>
              <a:rPr lang="en"/>
              <a:t> - Для предсказанного ббокса не нашлось GT ббокса,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FN</a:t>
            </a:r>
            <a:r>
              <a:rPr lang="en"/>
              <a:t> - Для GT ббокса не нашлось предсказанного ббокса.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1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51" name="Google Shape;451;p71"/>
          <p:cNvSpPr txBox="1"/>
          <p:nvPr>
            <p:ph idx="3" type="body"/>
          </p:nvPr>
        </p:nvSpPr>
        <p:spPr>
          <a:xfrm>
            <a:off x="352425" y="977800"/>
            <a:ext cx="8029200" cy="3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Прежде чем считать метрики, нужно понять как получить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именно нас интересуют: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TP</a:t>
            </a:r>
            <a:r>
              <a:rPr lang="en"/>
              <a:t> - Для ббокса из разметки (Истинный ббокс / Ground Truth / GT) есть предсказанный ббокс того же класса,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FP</a:t>
            </a:r>
            <a:r>
              <a:rPr lang="en"/>
              <a:t> - Для предсказанного ббокса не нашлось GT ббокса,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FN</a:t>
            </a:r>
            <a:r>
              <a:rPr lang="en"/>
              <a:t> - Для GT ббокса не нашлось предсказанного ббокса.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Разберемся как их считать.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2D2C"/>
                </a:solidFill>
              </a:rPr>
              <a:t>Важно:</a:t>
            </a:r>
            <a:r>
              <a:rPr lang="en"/>
              <a:t> Мы оцениваем предсказания модели после применения NMS, чтобы отбросить дублирующиеся ббоксы и не занижать качество модели.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метрики были точнее, conf_theshold можно взять супер маленький (около 0.01).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2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57" name="Google Shape;457;p72"/>
          <p:cNvSpPr txBox="1"/>
          <p:nvPr>
            <p:ph idx="3" type="body"/>
          </p:nvPr>
        </p:nvSpPr>
        <p:spPr>
          <a:xfrm>
            <a:off x="352425" y="977800"/>
            <a:ext cx="8029200" cy="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Алгоритм расчета похож на NMS и также делается </a:t>
            </a:r>
            <a:r>
              <a:rPr lang="en" sz="1400">
                <a:solidFill>
                  <a:srgbClr val="BE2D2C"/>
                </a:solidFill>
              </a:rPr>
              <a:t>независимо для</a:t>
            </a:r>
            <a:endParaRPr sz="1400">
              <a:solidFill>
                <a:srgbClr val="BE2D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E2D2C"/>
                </a:solidFill>
              </a:rPr>
              <a:t>каждого класса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3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63" name="Google Shape;463;p73"/>
          <p:cNvSpPr txBox="1"/>
          <p:nvPr>
            <p:ph idx="3" type="body"/>
          </p:nvPr>
        </p:nvSpPr>
        <p:spPr>
          <a:xfrm>
            <a:off x="352425" y="977800"/>
            <a:ext cx="8029200" cy="12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Алгоритм расчета похож на NMS и также делается </a:t>
            </a:r>
            <a:r>
              <a:rPr lang="en" sz="1400">
                <a:solidFill>
                  <a:srgbClr val="BE2D2C"/>
                </a:solidFill>
              </a:rPr>
              <a:t>независимо для</a:t>
            </a:r>
            <a:endParaRPr sz="1400">
              <a:solidFill>
                <a:srgbClr val="BE2D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E2D2C"/>
                </a:solidFill>
              </a:rPr>
              <a:t>каждого класса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Для класса</a:t>
            </a:r>
            <a:r>
              <a:rPr b="1" lang="en" sz="1400">
                <a:solidFill>
                  <a:schemeClr val="dk1"/>
                </a:solidFill>
              </a:rPr>
              <a:t> C</a:t>
            </a:r>
            <a:r>
              <a:rPr lang="en" sz="1400">
                <a:solidFill>
                  <a:schemeClr val="dk1"/>
                </a:solidFill>
              </a:rPr>
              <a:t> выделяем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и </a:t>
            </a:r>
            <a:r>
              <a:rPr lang="en" sz="1400">
                <a:solidFill>
                  <a:srgbClr val="2E1D9D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, где:</a:t>
            </a:r>
            <a:endParaRPr sz="14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4973D"/>
                </a:solidFill>
              </a:rPr>
              <a:t>GTc </a:t>
            </a:r>
            <a:r>
              <a:rPr lang="en" sz="1200">
                <a:solidFill>
                  <a:schemeClr val="dk1"/>
                </a:solidFill>
              </a:rPr>
              <a:t>— множество GT ббоксов класса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,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E1D9D"/>
                </a:solidFill>
              </a:rPr>
              <a:t>Pc </a:t>
            </a:r>
            <a:r>
              <a:rPr lang="en" sz="1200">
                <a:solidFill>
                  <a:schemeClr val="dk1"/>
                </a:solidFill>
              </a:rPr>
              <a:t>— множество предсказанных ббоксов для которых модель предсказала класс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4"/>
          <p:cNvSpPr txBox="1"/>
          <p:nvPr>
            <p:ph idx="3" type="body"/>
          </p:nvPr>
        </p:nvSpPr>
        <p:spPr>
          <a:xfrm>
            <a:off x="352425" y="977800"/>
            <a:ext cx="8029200" cy="14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Алгоритм расчета похож на NMS и также делается </a:t>
            </a:r>
            <a:r>
              <a:rPr lang="en" sz="1400">
                <a:solidFill>
                  <a:srgbClr val="BE2D2C"/>
                </a:solidFill>
              </a:rPr>
              <a:t>независимо для</a:t>
            </a:r>
            <a:endParaRPr sz="1400">
              <a:solidFill>
                <a:srgbClr val="BE2D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E2D2C"/>
                </a:solidFill>
              </a:rPr>
              <a:t>каждого класса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Для класса</a:t>
            </a:r>
            <a:r>
              <a:rPr b="1" lang="en" sz="1400">
                <a:solidFill>
                  <a:schemeClr val="dk1"/>
                </a:solidFill>
              </a:rPr>
              <a:t> C</a:t>
            </a:r>
            <a:r>
              <a:rPr lang="en" sz="1400">
                <a:solidFill>
                  <a:schemeClr val="dk1"/>
                </a:solidFill>
              </a:rPr>
              <a:t> выделяем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и </a:t>
            </a:r>
            <a:r>
              <a:rPr lang="en" sz="1400">
                <a:solidFill>
                  <a:srgbClr val="2E1D9D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, где:</a:t>
            </a:r>
            <a:endParaRPr sz="14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4973D"/>
                </a:solidFill>
              </a:rPr>
              <a:t>GTc </a:t>
            </a:r>
            <a:r>
              <a:rPr lang="en" sz="1200">
                <a:solidFill>
                  <a:schemeClr val="dk1"/>
                </a:solidFill>
              </a:rPr>
              <a:t>— множество GT ббоксов класса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,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E1D9D"/>
                </a:solidFill>
              </a:rPr>
              <a:t>Pc </a:t>
            </a:r>
            <a:r>
              <a:rPr lang="en" sz="1200">
                <a:solidFill>
                  <a:schemeClr val="dk1"/>
                </a:solidFill>
              </a:rPr>
              <a:t>— множество предсказанных ббоксов для которых модель предсказала класс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Сортируем </a:t>
            </a:r>
            <a:r>
              <a:rPr lang="en" sz="1400">
                <a:solidFill>
                  <a:srgbClr val="25109B"/>
                </a:solidFill>
              </a:rPr>
              <a:t>Pc </a:t>
            </a:r>
            <a:r>
              <a:rPr lang="en" sz="1400">
                <a:solidFill>
                  <a:schemeClr val="dk1"/>
                </a:solidFill>
              </a:rPr>
              <a:t>по убыванию confidence score.</a:t>
            </a:r>
            <a:endParaRPr/>
          </a:p>
        </p:txBody>
      </p:sp>
      <p:sp>
        <p:nvSpPr>
          <p:cNvPr id="469" name="Google Shape;469;p74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5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75" name="Google Shape;475;p75"/>
          <p:cNvSpPr txBox="1"/>
          <p:nvPr>
            <p:ph idx="3" type="body"/>
          </p:nvPr>
        </p:nvSpPr>
        <p:spPr>
          <a:xfrm>
            <a:off x="352425" y="977800"/>
            <a:ext cx="8029200" cy="30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Алгоритм расчета похож на NMS и также делается </a:t>
            </a:r>
            <a:r>
              <a:rPr lang="en" sz="1400">
                <a:solidFill>
                  <a:srgbClr val="BE2D2C"/>
                </a:solidFill>
              </a:rPr>
              <a:t>независимо для</a:t>
            </a:r>
            <a:endParaRPr sz="1400">
              <a:solidFill>
                <a:srgbClr val="BE2D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E2D2C"/>
                </a:solidFill>
              </a:rPr>
              <a:t>каждого класса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Для класса</a:t>
            </a:r>
            <a:r>
              <a:rPr b="1" lang="en" sz="1400">
                <a:solidFill>
                  <a:schemeClr val="dk1"/>
                </a:solidFill>
              </a:rPr>
              <a:t> C</a:t>
            </a:r>
            <a:r>
              <a:rPr lang="en" sz="1400">
                <a:solidFill>
                  <a:schemeClr val="dk1"/>
                </a:solidFill>
              </a:rPr>
              <a:t> выделяем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и </a:t>
            </a:r>
            <a:r>
              <a:rPr lang="en" sz="1400">
                <a:solidFill>
                  <a:srgbClr val="2E1D9D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, где:</a:t>
            </a:r>
            <a:endParaRPr sz="14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4973D"/>
                </a:solidFill>
              </a:rPr>
              <a:t>GTc </a:t>
            </a:r>
            <a:r>
              <a:rPr lang="en" sz="1200">
                <a:solidFill>
                  <a:schemeClr val="dk1"/>
                </a:solidFill>
              </a:rPr>
              <a:t>— множество GT ббоксов класса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,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E1D9D"/>
                </a:solidFill>
              </a:rPr>
              <a:t>Pc </a:t>
            </a:r>
            <a:r>
              <a:rPr lang="en" sz="1200">
                <a:solidFill>
                  <a:schemeClr val="dk1"/>
                </a:solidFill>
              </a:rPr>
              <a:t>— множество предсказанных ббоксов для которых модель предсказала класс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Сортируем </a:t>
            </a:r>
            <a:r>
              <a:rPr lang="en" sz="1400">
                <a:solidFill>
                  <a:srgbClr val="25109B"/>
                </a:solidFill>
              </a:rPr>
              <a:t>Pc </a:t>
            </a:r>
            <a:r>
              <a:rPr lang="en" sz="1400">
                <a:solidFill>
                  <a:schemeClr val="dk1"/>
                </a:solidFill>
              </a:rPr>
              <a:t>по убыванию confidence score.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Отмечаем все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как “не обнаруженные” и начинаем итерироваться по </a:t>
            </a:r>
            <a:r>
              <a:rPr lang="en" sz="1400">
                <a:solidFill>
                  <a:srgbClr val="25109B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048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etBrains Mono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Вычисляем IoU между предсказанием </a:t>
            </a:r>
            <a:r>
              <a:rPr lang="en" sz="1200">
                <a:solidFill>
                  <a:srgbClr val="25109B"/>
                </a:solidFill>
              </a:rPr>
              <a:t>Pc_i </a:t>
            </a:r>
            <a:r>
              <a:rPr lang="en" sz="1200">
                <a:solidFill>
                  <a:schemeClr val="dk1"/>
                </a:solidFill>
              </a:rPr>
              <a:t>и всеми </a:t>
            </a:r>
            <a:r>
              <a:rPr lang="en" sz="1200">
                <a:solidFill>
                  <a:srgbClr val="24973D"/>
                </a:solidFill>
              </a:rPr>
              <a:t>g</a:t>
            </a:r>
            <a:r>
              <a:rPr lang="en" sz="1200">
                <a:solidFill>
                  <a:schemeClr val="dk1"/>
                </a:solidFill>
              </a:rPr>
              <a:t> (ббоксы из </a:t>
            </a:r>
            <a:r>
              <a:rPr lang="en" sz="1200">
                <a:solidFill>
                  <a:srgbClr val="25109B"/>
                </a:solidFill>
              </a:rPr>
              <a:t>GTc</a:t>
            </a:r>
            <a:r>
              <a:rPr lang="en" sz="1200">
                <a:solidFill>
                  <a:schemeClr val="dk1"/>
                </a:solidFill>
              </a:rPr>
              <a:t>):</a:t>
            </a:r>
            <a:endParaRPr sz="1200">
              <a:solidFill>
                <a:schemeClr val="dk1"/>
              </a:solidFill>
            </a:endParaRPr>
          </a:p>
          <a:p>
            <a:pPr indent="-304800" lvl="2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AutoNum type="arabicPeriod"/>
            </a:pPr>
            <a:r>
              <a:rPr lang="en">
                <a:solidFill>
                  <a:schemeClr val="dk1"/>
                </a:solidFill>
              </a:rPr>
              <a:t>Если </a:t>
            </a:r>
            <a:r>
              <a:rPr lang="en">
                <a:solidFill>
                  <a:srgbClr val="BE2D2C"/>
                </a:solidFill>
              </a:rPr>
              <a:t>ВСЕ </a:t>
            </a:r>
            <a:r>
              <a:rPr lang="en">
                <a:solidFill>
                  <a:schemeClr val="dk1"/>
                </a:solidFill>
              </a:rPr>
              <a:t>IoU(</a:t>
            </a:r>
            <a:r>
              <a:rPr lang="en">
                <a:solidFill>
                  <a:srgbClr val="25109B"/>
                </a:solidFill>
              </a:rPr>
              <a:t>Pc_i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) &lt; IoU_threshold, то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b="1" lang="en">
                <a:solidFill>
                  <a:schemeClr val="dk1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-304800" lvl="2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AutoNum type="arabicPeriod"/>
            </a:pPr>
            <a:r>
              <a:rPr lang="en">
                <a:solidFill>
                  <a:schemeClr val="dk1"/>
                </a:solidFill>
              </a:rPr>
              <a:t>Иначе, выбираем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 с максимальным значением IoU(</a:t>
            </a:r>
            <a:r>
              <a:rPr lang="en">
                <a:solidFill>
                  <a:srgbClr val="25109B"/>
                </a:solidFill>
              </a:rPr>
              <a:t>Pc_i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). Если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 еще “не обнаружен” помечаем его как “обнаруженный” и считаем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b="1" lang="en">
                <a:solidFill>
                  <a:schemeClr val="dk1"/>
                </a:solidFill>
              </a:rPr>
              <a:t>TP, </a:t>
            </a:r>
            <a:r>
              <a:rPr lang="en">
                <a:solidFill>
                  <a:schemeClr val="dk1"/>
                </a:solidFill>
              </a:rPr>
              <a:t>иначе,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является дублем и помечается </a:t>
            </a:r>
            <a:r>
              <a:rPr b="1" lang="en">
                <a:solidFill>
                  <a:schemeClr val="dk1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352424" y="146452"/>
            <a:ext cx="57735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вид архитектуры детектора (One-stage)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1051560"/>
            <a:ext cx="7287770" cy="409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6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Confusion matrix</a:t>
            </a:r>
            <a:endParaRPr/>
          </a:p>
        </p:txBody>
      </p:sp>
      <p:sp>
        <p:nvSpPr>
          <p:cNvPr id="481" name="Google Shape;481;p76"/>
          <p:cNvSpPr txBox="1"/>
          <p:nvPr>
            <p:ph idx="3" type="body"/>
          </p:nvPr>
        </p:nvSpPr>
        <p:spPr>
          <a:xfrm>
            <a:off x="352425" y="977800"/>
            <a:ext cx="8029200" cy="3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Алгоритм расчета похож на NMS и также делается </a:t>
            </a:r>
            <a:r>
              <a:rPr lang="en" sz="1400">
                <a:solidFill>
                  <a:srgbClr val="BE2D2C"/>
                </a:solidFill>
              </a:rPr>
              <a:t>независимо для</a:t>
            </a:r>
            <a:endParaRPr sz="1400">
              <a:solidFill>
                <a:srgbClr val="BE2D2C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BE2D2C"/>
                </a:solidFill>
              </a:rPr>
              <a:t>каждого класса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c Sans MS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Для класса</a:t>
            </a:r>
            <a:r>
              <a:rPr b="1" lang="en" sz="1400">
                <a:solidFill>
                  <a:schemeClr val="dk1"/>
                </a:solidFill>
              </a:rPr>
              <a:t> C</a:t>
            </a:r>
            <a:r>
              <a:rPr lang="en" sz="1400">
                <a:solidFill>
                  <a:schemeClr val="dk1"/>
                </a:solidFill>
              </a:rPr>
              <a:t> выделяем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и </a:t>
            </a:r>
            <a:r>
              <a:rPr lang="en" sz="1400">
                <a:solidFill>
                  <a:srgbClr val="2E1D9D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, где:</a:t>
            </a:r>
            <a:endParaRPr sz="14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4973D"/>
                </a:solidFill>
              </a:rPr>
              <a:t>GTc </a:t>
            </a:r>
            <a:r>
              <a:rPr lang="en" sz="1200">
                <a:solidFill>
                  <a:schemeClr val="dk1"/>
                </a:solidFill>
              </a:rPr>
              <a:t>— множество GT ббоксов класса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,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Char char="●"/>
            </a:pPr>
            <a:r>
              <a:rPr lang="en" sz="1200">
                <a:solidFill>
                  <a:srgbClr val="2E1D9D"/>
                </a:solidFill>
              </a:rPr>
              <a:t>Pc </a:t>
            </a:r>
            <a:r>
              <a:rPr lang="en" sz="1200">
                <a:solidFill>
                  <a:schemeClr val="dk1"/>
                </a:solidFill>
              </a:rPr>
              <a:t>— множество предсказанных ббоксов для которых модель предсказала класс </a:t>
            </a:r>
            <a:r>
              <a:rPr b="1" lang="en" sz="1200">
                <a:solidFill>
                  <a:schemeClr val="dk1"/>
                </a:solidFill>
              </a:rPr>
              <a:t>С</a:t>
            </a:r>
            <a:r>
              <a:rPr lang="en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Сортируем </a:t>
            </a:r>
            <a:r>
              <a:rPr lang="en" sz="1400">
                <a:solidFill>
                  <a:srgbClr val="25109B"/>
                </a:solidFill>
              </a:rPr>
              <a:t>Pc </a:t>
            </a:r>
            <a:r>
              <a:rPr lang="en" sz="1400">
                <a:solidFill>
                  <a:schemeClr val="dk1"/>
                </a:solidFill>
              </a:rPr>
              <a:t>по убыванию confidence score.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Отмечаем все </a:t>
            </a:r>
            <a:r>
              <a:rPr lang="en" sz="1400">
                <a:solidFill>
                  <a:srgbClr val="24973D"/>
                </a:solidFill>
              </a:rPr>
              <a:t>GTc </a:t>
            </a:r>
            <a:r>
              <a:rPr lang="en" sz="1400">
                <a:solidFill>
                  <a:schemeClr val="dk1"/>
                </a:solidFill>
              </a:rPr>
              <a:t>как “не обнаруженные” и начинаем итерироваться по </a:t>
            </a:r>
            <a:r>
              <a:rPr lang="en" sz="1400">
                <a:solidFill>
                  <a:srgbClr val="25109B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:</a:t>
            </a:r>
            <a:endParaRPr sz="1400">
              <a:solidFill>
                <a:schemeClr val="dk1"/>
              </a:solidFill>
            </a:endParaRPr>
          </a:p>
          <a:p>
            <a:pPr indent="-304800" lvl="1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JetBrains Mono"/>
              <a:buAutoNum type="arabicPeriod"/>
            </a:pPr>
            <a:r>
              <a:rPr lang="en" sz="1200">
                <a:solidFill>
                  <a:schemeClr val="dk1"/>
                </a:solidFill>
              </a:rPr>
              <a:t>Вычисляем IoU между предсказанием </a:t>
            </a:r>
            <a:r>
              <a:rPr lang="en" sz="1200">
                <a:solidFill>
                  <a:srgbClr val="25109B"/>
                </a:solidFill>
              </a:rPr>
              <a:t>Pc_i </a:t>
            </a:r>
            <a:r>
              <a:rPr lang="en" sz="1200">
                <a:solidFill>
                  <a:schemeClr val="dk1"/>
                </a:solidFill>
              </a:rPr>
              <a:t>и всеми g (ббоксы из </a:t>
            </a:r>
            <a:r>
              <a:rPr lang="en" sz="1200">
                <a:solidFill>
                  <a:srgbClr val="25109B"/>
                </a:solidFill>
              </a:rPr>
              <a:t>GTc</a:t>
            </a:r>
            <a:r>
              <a:rPr lang="en" sz="1200">
                <a:solidFill>
                  <a:schemeClr val="dk1"/>
                </a:solidFill>
              </a:rPr>
              <a:t>):</a:t>
            </a:r>
            <a:endParaRPr sz="1200">
              <a:solidFill>
                <a:schemeClr val="dk1"/>
              </a:solidFill>
            </a:endParaRPr>
          </a:p>
          <a:p>
            <a:pPr indent="-304800" lvl="2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AutoNum type="arabicPeriod"/>
            </a:pPr>
            <a:r>
              <a:rPr lang="en">
                <a:solidFill>
                  <a:schemeClr val="dk1"/>
                </a:solidFill>
              </a:rPr>
              <a:t>Если </a:t>
            </a:r>
            <a:r>
              <a:rPr lang="en">
                <a:solidFill>
                  <a:srgbClr val="BE2D2C"/>
                </a:solidFill>
              </a:rPr>
              <a:t>ВСЕ </a:t>
            </a:r>
            <a:r>
              <a:rPr lang="en">
                <a:solidFill>
                  <a:schemeClr val="dk1"/>
                </a:solidFill>
              </a:rPr>
              <a:t>IoU(</a:t>
            </a:r>
            <a:r>
              <a:rPr lang="en">
                <a:solidFill>
                  <a:srgbClr val="25109B"/>
                </a:solidFill>
              </a:rPr>
              <a:t>Pc_i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) &lt; IoU_threshold, то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b="1" lang="en">
                <a:solidFill>
                  <a:schemeClr val="dk1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,</a:t>
            </a:r>
            <a:endParaRPr>
              <a:solidFill>
                <a:schemeClr val="dk1"/>
              </a:solidFill>
            </a:endParaRPr>
          </a:p>
          <a:p>
            <a:pPr indent="-304800" lvl="2" marL="800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AutoNum type="arabicPeriod"/>
            </a:pPr>
            <a:r>
              <a:rPr lang="en">
                <a:solidFill>
                  <a:schemeClr val="dk1"/>
                </a:solidFill>
              </a:rPr>
              <a:t>Иначе, выбираем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 с максимальным значением IoU(</a:t>
            </a:r>
            <a:r>
              <a:rPr lang="en">
                <a:solidFill>
                  <a:srgbClr val="25109B"/>
                </a:solidFill>
              </a:rPr>
              <a:t>Pc_i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). Если </a:t>
            </a:r>
            <a:r>
              <a:rPr lang="en">
                <a:solidFill>
                  <a:srgbClr val="24973D"/>
                </a:solidFill>
              </a:rPr>
              <a:t>g</a:t>
            </a:r>
            <a:r>
              <a:rPr lang="en">
                <a:solidFill>
                  <a:schemeClr val="dk1"/>
                </a:solidFill>
              </a:rPr>
              <a:t> еще “не обнаружен” помечаем его как “обнаруженный” и считаем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- </a:t>
            </a:r>
            <a:r>
              <a:rPr b="1" lang="en">
                <a:solidFill>
                  <a:schemeClr val="dk1"/>
                </a:solidFill>
              </a:rPr>
              <a:t>TP, </a:t>
            </a:r>
            <a:r>
              <a:rPr lang="en">
                <a:solidFill>
                  <a:schemeClr val="dk1"/>
                </a:solidFill>
              </a:rPr>
              <a:t>иначе, </a:t>
            </a:r>
            <a:r>
              <a:rPr lang="en">
                <a:solidFill>
                  <a:srgbClr val="25109B"/>
                </a:solidFill>
              </a:rPr>
              <a:t>Pc_i </a:t>
            </a:r>
            <a:r>
              <a:rPr lang="en">
                <a:solidFill>
                  <a:schemeClr val="dk1"/>
                </a:solidFill>
              </a:rPr>
              <a:t>является дублем и помечается </a:t>
            </a:r>
            <a:r>
              <a:rPr b="1" lang="en">
                <a:solidFill>
                  <a:schemeClr val="dk1"/>
                </a:solidFill>
              </a:rPr>
              <a:t>FP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400">
                <a:solidFill>
                  <a:schemeClr val="dk1"/>
                </a:solidFill>
              </a:rPr>
              <a:t>После окончания цикла по </a:t>
            </a:r>
            <a:r>
              <a:rPr lang="en" sz="1400">
                <a:solidFill>
                  <a:srgbClr val="25109B"/>
                </a:solidFill>
              </a:rPr>
              <a:t>Pc</a:t>
            </a:r>
            <a:r>
              <a:rPr lang="en" sz="1400">
                <a:solidFill>
                  <a:schemeClr val="dk1"/>
                </a:solidFill>
              </a:rPr>
              <a:t>, </a:t>
            </a:r>
            <a:r>
              <a:rPr lang="en" sz="1400">
                <a:solidFill>
                  <a:srgbClr val="24973D"/>
                </a:solidFill>
              </a:rPr>
              <a:t>GTc</a:t>
            </a:r>
            <a:r>
              <a:rPr lang="en" sz="1400">
                <a:solidFill>
                  <a:schemeClr val="dk1"/>
                </a:solidFill>
              </a:rPr>
              <a:t>, помеченные как “не обнаруженные” считаются FN, тк для них не нашлось ни одного ббокса.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7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качества. Пример.</a:t>
            </a:r>
            <a:endParaRPr/>
          </a:p>
        </p:txBody>
      </p:sp>
      <p:pic>
        <p:nvPicPr>
          <p:cNvPr id="487" name="Google Shape;4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8" y="1216152"/>
            <a:ext cx="4379977" cy="3389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8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качества. Пример.</a:t>
            </a:r>
            <a:endParaRPr/>
          </a:p>
        </p:txBody>
      </p:sp>
      <p:pic>
        <p:nvPicPr>
          <p:cNvPr id="493" name="Google Shape;49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8" y="1216152"/>
            <a:ext cx="4379976" cy="33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8"/>
          <p:cNvSpPr txBox="1"/>
          <p:nvPr/>
        </p:nvSpPr>
        <p:spPr>
          <a:xfrm>
            <a:off x="5400975" y="1770725"/>
            <a:ext cx="3265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Допустим, модель предсказала следующие ббоксы: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1 = [coords, 0.92,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 = [coords, 0.34, “dog”]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3 = [coords, 0.74,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4 = [coords, 0.82,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5 = [coords, 0.65, “cat”]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9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качества. Пример.</a:t>
            </a:r>
            <a:endParaRPr/>
          </a:p>
        </p:txBody>
      </p:sp>
      <p:pic>
        <p:nvPicPr>
          <p:cNvPr id="500" name="Google Shape;50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8" y="1216152"/>
            <a:ext cx="4382897" cy="33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9"/>
          <p:cNvSpPr txBox="1"/>
          <p:nvPr/>
        </p:nvSpPr>
        <p:spPr>
          <a:xfrm>
            <a:off x="5252900" y="1478225"/>
            <a:ext cx="35730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Следуя алгоритму,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посмотрим какие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значения TP, FP, FN будут для класса “cat”: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502" name="Google Shape;502;p79"/>
          <p:cNvGraphicFramePr/>
          <p:nvPr/>
        </p:nvGraphicFramePr>
        <p:xfrm>
          <a:off x="5213400" y="269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821600"/>
                <a:gridCol w="1125275"/>
                <a:gridCol w="900600"/>
                <a:gridCol w="949150"/>
              </a:tblGrid>
              <a:tr h="399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№ pred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Confidence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IoU GT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Вывод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6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0.92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0.85 (A)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6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4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0.82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0.66 (C)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66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0.74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00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0.65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0.52 (C)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1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3" name="Google Shape;503;p79"/>
          <p:cNvSpPr txBox="1"/>
          <p:nvPr/>
        </p:nvSpPr>
        <p:spPr>
          <a:xfrm>
            <a:off x="5325213" y="4491450"/>
            <a:ext cx="35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TP = 2, FP = 2, FN = 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0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качества. Пример.</a:t>
            </a:r>
            <a:endParaRPr/>
          </a:p>
        </p:txBody>
      </p:sp>
      <p:pic>
        <p:nvPicPr>
          <p:cNvPr id="509" name="Google Shape;50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8" y="1216152"/>
            <a:ext cx="4382897" cy="33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80"/>
          <p:cNvSpPr txBox="1"/>
          <p:nvPr/>
        </p:nvSpPr>
        <p:spPr>
          <a:xfrm>
            <a:off x="5252900" y="1478225"/>
            <a:ext cx="35730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Следуя алгоритму,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посмотрим какие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значения TP, FP, FN будут для класса “dog”: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5325213" y="3721425"/>
            <a:ext cx="3573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TP = 0, FP = 1, FN = 1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512" name="Google Shape;512;p80"/>
          <p:cNvGraphicFramePr/>
          <p:nvPr/>
        </p:nvGraphicFramePr>
        <p:xfrm>
          <a:off x="5247750" y="275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763925"/>
                <a:gridCol w="1046275"/>
                <a:gridCol w="837375"/>
                <a:gridCol w="882525"/>
              </a:tblGrid>
              <a:tr h="2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№ pred</a:t>
                      </a:r>
                      <a:endParaRPr sz="1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Confidence</a:t>
                      </a:r>
                      <a:endParaRPr sz="1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IoU GT</a:t>
                      </a:r>
                      <a:endParaRPr sz="1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Вывод</a:t>
                      </a:r>
                      <a:endParaRPr sz="1200"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  <a:tr h="207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E2D2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2</a:t>
                      </a:r>
                      <a:endParaRPr sz="1200">
                        <a:solidFill>
                          <a:srgbClr val="BE2D2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E2D2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0.34</a:t>
                      </a:r>
                      <a:endParaRPr sz="1200">
                        <a:solidFill>
                          <a:srgbClr val="BE2D2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E2D2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0.04 (B)</a:t>
                      </a:r>
                      <a:endParaRPr sz="1200">
                        <a:solidFill>
                          <a:srgbClr val="BE2D2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BE2D2C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FP</a:t>
                      </a:r>
                      <a:endParaRPr sz="1200">
                        <a:solidFill>
                          <a:srgbClr val="BE2D2C"/>
                        </a:solidFill>
                        <a:latin typeface="Comic Sans MS"/>
                        <a:ea typeface="Comic Sans MS"/>
                        <a:cs typeface="Comic Sans MS"/>
                        <a:sym typeface="Comic Sans M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Precision, Recall, F1-score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352425" y="1120850"/>
            <a:ext cx="6765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Также как в классификации, для полученных предсказаний можно посчитать любые классификационные метрики: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890625"/>
            <a:ext cx="4972974" cy="20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2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Precision, Recall, F1-score</a:t>
            </a:r>
            <a:endParaRPr/>
          </a:p>
        </p:txBody>
      </p:sp>
      <p:sp>
        <p:nvSpPr>
          <p:cNvPr id="525" name="Google Shape;525;p82"/>
          <p:cNvSpPr txBox="1"/>
          <p:nvPr/>
        </p:nvSpPr>
        <p:spPr>
          <a:xfrm>
            <a:off x="352425" y="1120850"/>
            <a:ext cx="6765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Также как в классификации, для полученных предсказаний можно посчитать любые классификационные метрики: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26" name="Google Shape;5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890625"/>
            <a:ext cx="4972974" cy="2084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82"/>
          <p:cNvSpPr txBox="1"/>
          <p:nvPr/>
        </p:nvSpPr>
        <p:spPr>
          <a:xfrm>
            <a:off x="352425" y="3961325"/>
            <a:ext cx="8463600" cy="1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Несколько уточнений: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При решении задачи multiclass детекции, метрики усредняются по классам,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отличии от классификации, в детекции необходимо внимательно подбирать два порога: conf_threshold и IoU_threshold.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3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33" name="Google Shape;533;p83"/>
          <p:cNvSpPr txBox="1"/>
          <p:nvPr/>
        </p:nvSpPr>
        <p:spPr>
          <a:xfrm>
            <a:off x="352425" y="1120850"/>
            <a:ext cx="6765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Варьируя conf_threshold можно построить, знакомую из задачи классификации, precision-recall кривую.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Она показывает соотношение точности и полноты в зависимости от изменения confidence score.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4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39" name="Google Shape;539;p84"/>
          <p:cNvSpPr txBox="1"/>
          <p:nvPr/>
        </p:nvSpPr>
        <p:spPr>
          <a:xfrm>
            <a:off x="352425" y="1120850"/>
            <a:ext cx="6765600" cy="3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 есть датасет из 3х картинок, на которых хотим измерить качество: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Изображение А: 2 объекта (А1, А2)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Изображение B: 1 объект (B1)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Изображение C: 3 объект (C1, C2, C3)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Используем IoU_threshold = 0.5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 recision-recall curve считается</a:t>
            </a:r>
            <a:endParaRPr sz="1300">
              <a:solidFill>
                <a:srgbClr val="88888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класса независимо, поэтому</a:t>
            </a:r>
            <a:endParaRPr sz="1300">
              <a:solidFill>
                <a:srgbClr val="88888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что на всех картинках объекты</a:t>
            </a:r>
            <a:endParaRPr sz="1300">
              <a:solidFill>
                <a:srgbClr val="88888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Одного класса.</a:t>
            </a:r>
            <a:endParaRPr sz="1300">
              <a:solidFill>
                <a:srgbClr val="888888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540" name="Google Shape;540;p84"/>
          <p:cNvGraphicFramePr/>
          <p:nvPr/>
        </p:nvGraphicFramePr>
        <p:xfrm>
          <a:off x="4676625" y="149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534550"/>
                <a:gridCol w="732075"/>
                <a:gridCol w="978375"/>
                <a:gridCol w="1182950"/>
                <a:gridCol w="697850"/>
              </a:tblGrid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№ pred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IMG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Confidence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IoU GT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Вывод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A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0.85 (A1)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B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0.66 (B1)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0.87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0.3 (C1)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4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A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0.55 (A2)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0.73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0.63 (C1)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6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0.71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0.62 (C2)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7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0.68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0.58 (C1)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8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0.63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0.52 (C3)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5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46" name="Google Shape;546;p85"/>
          <p:cNvSpPr txBox="1"/>
          <p:nvPr/>
        </p:nvSpPr>
        <p:spPr>
          <a:xfrm>
            <a:off x="352425" y="968450"/>
            <a:ext cx="67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Считаем накопленные суммы TP, FP по порогу с шагом 0.5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547" name="Google Shape;547;p85"/>
          <p:cNvGraphicFramePr/>
          <p:nvPr/>
        </p:nvGraphicFramePr>
        <p:xfrm>
          <a:off x="4676625" y="149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534550"/>
                <a:gridCol w="732075"/>
                <a:gridCol w="978375"/>
                <a:gridCol w="1182950"/>
                <a:gridCol w="697850"/>
              </a:tblGrid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№ pred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IMG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Confidence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IoU GT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Вывод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A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0.85 (A1)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B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0.66 (B1)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0.87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0.3 (C1)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4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A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0.55 (A2)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0.73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0.63 (C1)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6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0.71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0.62 (C2)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7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0.68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0.58 (C1)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BE2D2C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</a:t>
                      </a:r>
                      <a:endParaRPr sz="1000">
                        <a:solidFill>
                          <a:srgbClr val="BE2D2C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8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0.63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0.52 (C3)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48" name="Google Shape;548;p85"/>
          <p:cNvGraphicFramePr/>
          <p:nvPr/>
        </p:nvGraphicFramePr>
        <p:xfrm>
          <a:off x="391675" y="1498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919550"/>
                <a:gridCol w="1259350"/>
                <a:gridCol w="1683025"/>
              </a:tblGrid>
              <a:tr h="4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conf_th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Cumulative 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Cumulative FP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0.95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52425" y="146450"/>
            <a:ext cx="7288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вид архитектуры детектора (One-stage)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544" y="1051560"/>
            <a:ext cx="7288800" cy="4096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54" name="Google Shape;554;p86"/>
          <p:cNvSpPr txBox="1"/>
          <p:nvPr/>
        </p:nvSpPr>
        <p:spPr>
          <a:xfrm>
            <a:off x="352425" y="968450"/>
            <a:ext cx="67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Вычисляем значения Precision и Recall на каждом шаге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graphicFrame>
        <p:nvGraphicFramePr>
          <p:cNvPr id="555" name="Google Shape;555;p86"/>
          <p:cNvGraphicFramePr/>
          <p:nvPr/>
        </p:nvGraphicFramePr>
        <p:xfrm>
          <a:off x="391675" y="1531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{71370C16-F970-419D-A739-806BF7F98FED}</a:tableStyleId>
              </a:tblPr>
              <a:tblGrid>
                <a:gridCol w="860750"/>
                <a:gridCol w="1178800"/>
                <a:gridCol w="1575350"/>
                <a:gridCol w="1575350"/>
                <a:gridCol w="1575350"/>
              </a:tblGrid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conf_th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Cumulative TP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Cumulative FP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Precision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Recall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0.95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1.0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0.167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0.9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1.0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0.333</a:t>
                      </a:r>
                      <a:endParaRPr sz="10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0.667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0.333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4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0.667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0.833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0.833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0.714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0.833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42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0.6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6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2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0.75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7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61" name="Google Shape;561;p87"/>
          <p:cNvSpPr txBox="1"/>
          <p:nvPr/>
        </p:nvSpPr>
        <p:spPr>
          <a:xfrm>
            <a:off x="352425" y="968450"/>
            <a:ext cx="676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Рисуем график: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62" name="Google Shape;56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0" y="1383946"/>
            <a:ext cx="3376776" cy="3461388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87"/>
          <p:cNvSpPr txBox="1"/>
          <p:nvPr/>
        </p:nvSpPr>
        <p:spPr>
          <a:xfrm>
            <a:off x="4216575" y="1383950"/>
            <a:ext cx="4254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Чтобы сгладить итоговый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результат, можно нарисовать интерполированную кривую precision-recall: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порога recall (R) выбираем максимальное значение precision, среди точек, у которых  recall ≥ R.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Например в PASCAL VOC 2007 применяется 11-точечная интерполяция,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r∈{0.0, 0.1, 0.2, … , 1.0}.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8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69" name="Google Shape;569;p88"/>
          <p:cNvSpPr txBox="1"/>
          <p:nvPr/>
        </p:nvSpPr>
        <p:spPr>
          <a:xfrm>
            <a:off x="352425" y="968450"/>
            <a:ext cx="263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Рисуем график: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70" name="Google Shape;57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0" y="1383946"/>
            <a:ext cx="3374136" cy="3465576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8"/>
          <p:cNvSpPr txBox="1"/>
          <p:nvPr/>
        </p:nvSpPr>
        <p:spPr>
          <a:xfrm>
            <a:off x="4216575" y="1383950"/>
            <a:ext cx="42540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Чтобы сгладить итоговый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результат, можно нарисовать интерполированную кривую precision-recall: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порога recall (R) выбираем максимальное значение precision, среди точек, у которых  recall ≥ R.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Например в PASCAL VOC 2007 применяется 11-точечная интерполяция,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r∈{0.0, 0.1, 0.2, … , 1.0}.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Precision-Recall curve</a:t>
            </a:r>
            <a:endParaRPr/>
          </a:p>
        </p:txBody>
      </p:sp>
      <p:sp>
        <p:nvSpPr>
          <p:cNvPr id="577" name="Google Shape;577;p89"/>
          <p:cNvSpPr txBox="1"/>
          <p:nvPr/>
        </p:nvSpPr>
        <p:spPr>
          <a:xfrm>
            <a:off x="2613200" y="930350"/>
            <a:ext cx="389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 так выглядит PR curve на COCO: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78" name="Google Shape;5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51" y="1383938"/>
            <a:ext cx="4506324" cy="337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0" y="1383946"/>
            <a:ext cx="3374136" cy="346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90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Precision</a:t>
            </a:r>
            <a:endParaRPr/>
          </a:p>
        </p:txBody>
      </p:sp>
      <p:sp>
        <p:nvSpPr>
          <p:cNvPr id="585" name="Google Shape;585;p90"/>
          <p:cNvSpPr txBox="1"/>
          <p:nvPr/>
        </p:nvSpPr>
        <p:spPr>
          <a:xfrm>
            <a:off x="352425" y="1120850"/>
            <a:ext cx="6252300" cy="3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 Precision (AP) — это площадь под кривой Precision-Recall.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Чтобы не считать интеграл, обычно Precision-recall кривую интерполируют, чтобы она стала невозрастающей: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То есть текущее значение Precision (P) заменяется на максимум среди всех последующих значений метрики.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таком случае используется формула: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86" name="Google Shape;58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38" y="2587925"/>
            <a:ext cx="286900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75" y="4076200"/>
            <a:ext cx="3356075" cy="8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1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Mean Average Precision</a:t>
            </a:r>
            <a:endParaRPr/>
          </a:p>
        </p:txBody>
      </p:sp>
      <p:sp>
        <p:nvSpPr>
          <p:cNvPr id="593" name="Google Shape;593;p91"/>
          <p:cNvSpPr txBox="1"/>
          <p:nvPr/>
        </p:nvSpPr>
        <p:spPr>
          <a:xfrm>
            <a:off x="352425" y="1120850"/>
            <a:ext cx="62523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Mean Average Precision (mAP) — это усредненное значение AP по всем классам.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где, N - число классов.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594" name="Google Shape;59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575" y="1801850"/>
            <a:ext cx="2429200" cy="8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2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Mean Average Precision. Вариации.</a:t>
            </a:r>
            <a:endParaRPr/>
          </a:p>
        </p:txBody>
      </p:sp>
      <p:sp>
        <p:nvSpPr>
          <p:cNvPr id="600" name="Google Shape;600;p92"/>
          <p:cNvSpPr txBox="1"/>
          <p:nvPr/>
        </p:nvSpPr>
        <p:spPr>
          <a:xfrm>
            <a:off x="352425" y="1120850"/>
            <a:ext cx="6844500" cy="28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зависимости от выбранного значения IoU при построении Precision-Recall кривой, выделяют следующие основные вариации AP: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Это AP метрики для валидации моделей для датасета COCO.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01" name="Google Shape;601;p92"/>
          <p:cNvPicPr preferRelativeResize="0"/>
          <p:nvPr/>
        </p:nvPicPr>
        <p:blipFill rotWithShape="1">
          <a:blip r:embed="rId3">
            <a:alphaModFix/>
          </a:blip>
          <a:srcRect b="48893" l="0" r="0" t="0"/>
          <a:stretch/>
        </p:blipFill>
        <p:spPr>
          <a:xfrm>
            <a:off x="1096625" y="2076450"/>
            <a:ext cx="6950750" cy="14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3"/>
          <p:cNvSpPr txBox="1"/>
          <p:nvPr/>
        </p:nvSpPr>
        <p:spPr>
          <a:xfrm>
            <a:off x="352425" y="968450"/>
            <a:ext cx="68445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 Recall — метрика, показывающая насколько модель способна обнаружить ВСЕ объекты, присутствующие на изображении.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Она дополняет AP с точки зрения полноты предсказаний и может использоваться в задачах, где пропуск даже одного объекта может иметь критические последствия (например, в медицине).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07" name="Google Shape;607;p93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4"/>
          <p:cNvSpPr txBox="1"/>
          <p:nvPr/>
        </p:nvSpPr>
        <p:spPr>
          <a:xfrm>
            <a:off x="352425" y="968450"/>
            <a:ext cx="6844500" cy="3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 Recall — метрика, показывающая насколько модель способна обнаружить ВСЕ объекты, присутствующие на изображении.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Она дополняет AP с точки зрения полноты предсказаний и может использоваться в задачах, где пропуск даже одного объекта может иметь критические последствия (например, в медицине).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Чтобы лучше оценить полноту модели, вводятся ограничения на максимальное количество предсказаний для одного изображения: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AR@1 — Для каждого изображения берется только 1 предсказание (bbox with max conf),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AR@10 — На одно изображение максимум 10 предсказаний,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AR@100 — На одно изображение максимум 100 предсказаний.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13" name="Google Shape;613;p94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5"/>
          <p:cNvSpPr txBox="1"/>
          <p:nvPr/>
        </p:nvSpPr>
        <p:spPr>
          <a:xfrm>
            <a:off x="352425" y="968450"/>
            <a:ext cx="68445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 Recall — метрика, показывающая насколько модель способна обнаружить ВСЕ объекты, присутствующие на изображении.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Она дополняет AP с точки зрения полноты предсказаний и может использоваться в задачах, где пропуск даже одного объекта может иметь критические последствия (например, в медицине).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Чтобы лучше оценить полноту модели, вводятся ограничения на максимальное количество предсказаний для одного изображения(AR@1, AR@10, AR@100).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Обычно, метрика считается для диапазона IoU порогов. В COCO  диапазон от 0.5 до 0.95 с шагом 0.05.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19" name="Google Shape;619;p95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52425" y="146450"/>
            <a:ext cx="7288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вид архитектуры детектора (One-stage)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2250"/>
            <a:ext cx="7443940" cy="37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96"/>
          <p:cNvSpPr txBox="1"/>
          <p:nvPr/>
        </p:nvSpPr>
        <p:spPr>
          <a:xfrm>
            <a:off x="352425" y="968450"/>
            <a:ext cx="8730300" cy="9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Алгоритм расчета: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Заранее выбираем максимальное количество предсказаний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изображении (k),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25" name="Google Shape;625;p96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97"/>
          <p:cNvSpPr txBox="1"/>
          <p:nvPr/>
        </p:nvSpPr>
        <p:spPr>
          <a:xfrm>
            <a:off x="352425" y="968450"/>
            <a:ext cx="8730300" cy="12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Алгоритм расчета: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Заранее выбираем максимальное количество предсказаний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изображении (k),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выбранного порога IoU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 диапазона (0.5 до 0.95):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31" name="Google Shape;631;p97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98"/>
          <p:cNvSpPr txBox="1"/>
          <p:nvPr/>
        </p:nvSpPr>
        <p:spPr>
          <a:xfrm>
            <a:off x="352425" y="968450"/>
            <a:ext cx="87303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Алгоритм расчета: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Заранее выбираем максимальное количество предсказаний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изображении (k),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выбранного порога IoU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 диапазона (0.5 до 0.95):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изображения где есть хотя бы 1 объект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37" name="Google Shape;637;p98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9"/>
          <p:cNvSpPr txBox="1"/>
          <p:nvPr/>
        </p:nvSpPr>
        <p:spPr>
          <a:xfrm>
            <a:off x="352425" y="968450"/>
            <a:ext cx="8730300" cy="28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Алгоритм расчета: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Заранее выбираем максимальное количество предсказаний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изображении (k),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выбранного порога IoU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 диапазона (0.5 до 0.95):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изображения где есть хотя бы 1 объект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	2.1. Фильтруем предсказания для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2.2. Сортируем по confidence и отбираем первые k,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2.3.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Жадно сопоставляем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предсказания и </a:t>
            </a:r>
            <a:r>
              <a:rPr lang="en" sz="13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 критерию IoU ≥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2.4. Считаем Recall для данного изображения и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43" name="Google Shape;643;p99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0"/>
          <p:cNvSpPr txBox="1"/>
          <p:nvPr/>
        </p:nvSpPr>
        <p:spPr>
          <a:xfrm>
            <a:off x="352425" y="968450"/>
            <a:ext cx="8730300" cy="3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Алгоритм расчета: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Заранее выбираем максимальное количество предсказаний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изображении (k),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omic Sans MS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выбранного порога IoU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из диапазона (0.5 до 0.95):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каждого изображения где есть хотя бы 1 объект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  	2.1. Фильтруем предсказания для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2.2. Сортируем по confidence и отбираем первые k,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2.3. Жадно сопоставляем предсказания и </a:t>
            </a:r>
            <a:r>
              <a:rPr lang="en" sz="13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 критерию IoU ≥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2.4. Считаем Recall для данного изображения и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13716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Усредняем значения recall по всем изображениям для класса </a:t>
            </a:r>
            <a:r>
              <a:rPr lang="en" sz="1300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и порога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9144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Char char="●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Усредняем полученные значения по классам, чтобы получить AR@k при пороге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Усредняем AR@k по всем порогам </a:t>
            </a:r>
            <a:r>
              <a:rPr lang="en" sz="1300">
                <a:solidFill>
                  <a:srgbClr val="BE2D2C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чтобы получить итоговое значение AR@k.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49" name="Google Shape;649;p100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1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Average Recall. Вариации.</a:t>
            </a:r>
            <a:endParaRPr/>
          </a:p>
        </p:txBody>
      </p:sp>
      <p:sp>
        <p:nvSpPr>
          <p:cNvPr id="655" name="Google Shape;655;p101"/>
          <p:cNvSpPr txBox="1"/>
          <p:nvPr/>
        </p:nvSpPr>
        <p:spPr>
          <a:xfrm>
            <a:off x="352425" y="1120850"/>
            <a:ext cx="6844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случае Average Recall, в COCO используются следующие метрики: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56" name="Google Shape;656;p101"/>
          <p:cNvPicPr preferRelativeResize="0"/>
          <p:nvPr/>
        </p:nvPicPr>
        <p:blipFill rotWithShape="1">
          <a:blip r:embed="rId3">
            <a:alphaModFix/>
          </a:blip>
          <a:srcRect b="0" l="0" r="0" t="50869"/>
          <a:stretch/>
        </p:blipFill>
        <p:spPr>
          <a:xfrm>
            <a:off x="1096625" y="2000350"/>
            <a:ext cx="6950750" cy="13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2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Метрики детекции.</a:t>
            </a:r>
            <a:endParaRPr/>
          </a:p>
        </p:txBody>
      </p:sp>
      <p:sp>
        <p:nvSpPr>
          <p:cNvPr id="662" name="Google Shape;662;p102"/>
          <p:cNvSpPr txBox="1"/>
          <p:nvPr/>
        </p:nvSpPr>
        <p:spPr>
          <a:xfrm>
            <a:off x="352425" y="1120850"/>
            <a:ext cx="6844500" cy="26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973D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Качество предсказания</a:t>
            </a:r>
            <a:endParaRPr sz="1500"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973D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Precision, Recall, F1-score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973D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Mean Average Precision (mAP)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973D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Average Recall (AR)</a:t>
            </a:r>
            <a:endParaRPr>
              <a:solidFill>
                <a:srgbClr val="24973D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инференса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lphaL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Inference time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FPS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Latency (Задержка обработки)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lphaL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Throughput (Количество обработанных данных за секунду)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03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Runtime метрики</a:t>
            </a:r>
            <a:endParaRPr/>
          </a:p>
        </p:txBody>
      </p:sp>
      <p:sp>
        <p:nvSpPr>
          <p:cNvPr id="668" name="Google Shape;668;p103"/>
          <p:cNvSpPr txBox="1"/>
          <p:nvPr/>
        </p:nvSpPr>
        <p:spPr>
          <a:xfrm>
            <a:off x="352425" y="968450"/>
            <a:ext cx="6844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Обычно используются для наглядного представления зависимости качества от скорости.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669" name="Google Shape;66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99" y="1725650"/>
            <a:ext cx="4391426" cy="30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03"/>
          <p:cNvSpPr txBox="1"/>
          <p:nvPr/>
        </p:nvSpPr>
        <p:spPr>
          <a:xfrm>
            <a:off x="5360700" y="2362500"/>
            <a:ext cx="36336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Например вот график из статьи про YOLOv10. Это детектор, которому важно работать быстро. Поэтому авторы показывают как изменяется качество модели, в зависимости от скорости работы.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4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Inference Time vs Latency</a:t>
            </a:r>
            <a:endParaRPr/>
          </a:p>
        </p:txBody>
      </p:sp>
      <p:sp>
        <p:nvSpPr>
          <p:cNvPr id="676" name="Google Shape;676;p104"/>
          <p:cNvSpPr txBox="1"/>
          <p:nvPr/>
        </p:nvSpPr>
        <p:spPr>
          <a:xfrm>
            <a:off x="352425" y="968450"/>
            <a:ext cx="82959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Inference Time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время, которое требуется модели для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выполнения прямого прохода (forward pass) по входным данным.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Latency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общее время задержки, при обработке одного батча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данных.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Она включает в себя: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Время на препроцессинг данных,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Inference time,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Передача данных (Например CPU -&gt; GPU и назад),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Char char="●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Постпроцессинг данных (Например NMS).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измерения Latency используют батчи размером 1.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Также графиком указывают могут указывать тип данных, железо и фрейморк. Потому что все эти параметры могут существенно влиять на время задержки.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5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Latency</a:t>
            </a:r>
            <a:endParaRPr/>
          </a:p>
        </p:txBody>
      </p:sp>
      <p:pic>
        <p:nvPicPr>
          <p:cNvPr id="682" name="Google Shape;682;p105"/>
          <p:cNvPicPr preferRelativeResize="0"/>
          <p:nvPr/>
        </p:nvPicPr>
        <p:blipFill rotWithShape="1">
          <a:blip r:embed="rId3">
            <a:alphaModFix/>
          </a:blip>
          <a:srcRect b="0" l="0" r="50219" t="0"/>
          <a:stretch/>
        </p:blipFill>
        <p:spPr>
          <a:xfrm>
            <a:off x="2543231" y="1157000"/>
            <a:ext cx="4057524" cy="2939851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5"/>
          <p:cNvSpPr txBox="1"/>
          <p:nvPr/>
        </p:nvSpPr>
        <p:spPr>
          <a:xfrm>
            <a:off x="2543375" y="4236125"/>
            <a:ext cx="405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Например Latency в статье YOLOv6.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352425" y="146450"/>
            <a:ext cx="72888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вид архитектуры детектора (One-stage)</a:t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125" y="1048650"/>
            <a:ext cx="7287750" cy="40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06"/>
          <p:cNvSpPr txBox="1"/>
          <p:nvPr/>
        </p:nvSpPr>
        <p:spPr>
          <a:xfrm>
            <a:off x="352425" y="968450"/>
            <a:ext cx="82959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FPS (Frames per second)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количество изображений, которые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способна обработать в секунду. В качестве метрики может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использоваться в задачах видеоанализа и в real-time задачах.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Если система обрабатывает кадры последовательно, то FPS приблизительно равен 1 / Latency.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689" name="Google Shape;689;p106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FPS vs Throughput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7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FPS vs Throughput</a:t>
            </a:r>
            <a:endParaRPr/>
          </a:p>
        </p:txBody>
      </p:sp>
      <p:sp>
        <p:nvSpPr>
          <p:cNvPr id="695" name="Google Shape;695;p107"/>
          <p:cNvSpPr txBox="1"/>
          <p:nvPr/>
        </p:nvSpPr>
        <p:spPr>
          <a:xfrm>
            <a:off x="352425" y="968450"/>
            <a:ext cx="8295900" cy="4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FPS (Frames per second)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количество изображений, которые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способна обработать в секунду. В качестве метрики может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использоваться в задачах видеоанализа и в real-time задачах.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Если система обрабатывает кадры последовательно, то FPS приблизительно равен 1 / Latency.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Throughput (Пропускная способность)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Общее количество данных за единицу времени. Можно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рассчитать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по формуле: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(кол-во изображений) / (общее время работы (сек))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Может считаться как для последовательно обрабатываемых батчей, так и в параллельном режиме. Отражает производительность системы. При удачном распараллеливании будет больше, чем 1 / Latency.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измерения используют батчи большого размера (8, 16, 32 и больше), чтобы достичь максимальной загрузки GPU.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8"/>
          <p:cNvSpPr txBox="1"/>
          <p:nvPr>
            <p:ph type="title"/>
          </p:nvPr>
        </p:nvSpPr>
        <p:spPr>
          <a:xfrm>
            <a:off x="352425" y="146450"/>
            <a:ext cx="769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FPS vs Throughput</a:t>
            </a:r>
            <a:endParaRPr/>
          </a:p>
        </p:txBody>
      </p:sp>
      <p:sp>
        <p:nvSpPr>
          <p:cNvPr id="701" name="Google Shape;701;p108"/>
          <p:cNvSpPr txBox="1"/>
          <p:nvPr/>
        </p:nvSpPr>
        <p:spPr>
          <a:xfrm>
            <a:off x="2543375" y="4236125"/>
            <a:ext cx="450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Latency и Throughput в статье YOLOv6. 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02" name="Google Shape;70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63" y="1157000"/>
            <a:ext cx="8150774" cy="293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9"/>
          <p:cNvSpPr txBox="1"/>
          <p:nvPr>
            <p:ph idx="2" type="body"/>
          </p:nvPr>
        </p:nvSpPr>
        <p:spPr>
          <a:xfrm>
            <a:off x="593900" y="1015025"/>
            <a:ext cx="4425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Как обучать детектор?</a:t>
            </a:r>
            <a:endParaRPr/>
          </a:p>
        </p:txBody>
      </p:sp>
      <p:sp>
        <p:nvSpPr>
          <p:cNvPr id="708" name="Google Shape;708;p109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0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обучать детектор?</a:t>
            </a:r>
            <a:endParaRPr/>
          </a:p>
        </p:txBody>
      </p:sp>
      <p:pic>
        <p:nvPicPr>
          <p:cNvPr id="714" name="Google Shape;71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851" y="848975"/>
            <a:ext cx="8002276" cy="39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1"/>
          <p:cNvSpPr txBox="1"/>
          <p:nvPr/>
        </p:nvSpPr>
        <p:spPr>
          <a:xfrm>
            <a:off x="352425" y="1003375"/>
            <a:ext cx="82959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Confidence(objectness) score and classes,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Classes (N + 1), где 1 это фон,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Classes (N), где для ббоксов без объектов истинные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вероятности равны нулю.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Выбор влияет на лосс.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0" name="Google Shape;720;p111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Как обозначить “пустой” бокс?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2"/>
          <p:cNvSpPr txBox="1"/>
          <p:nvPr/>
        </p:nvSpPr>
        <p:spPr>
          <a:xfrm>
            <a:off x="352425" y="968450"/>
            <a:ext cx="8295900" cy="1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Label (target/bbox) assignment —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этап, призванный ответить на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вопрос 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“Какие предсказания использовать для обучения модели?”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Мы сможем ответить на этот вопрос чуть позже, сейчас же посмотрим на 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есколько примеров.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26" name="Google Shape;726;p112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Label assignment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13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Label assignment</a:t>
            </a:r>
            <a:endParaRPr/>
          </a:p>
        </p:txBody>
      </p:sp>
      <p:sp>
        <p:nvSpPr>
          <p:cNvPr id="732" name="Google Shape;732;p113"/>
          <p:cNvSpPr txBox="1"/>
          <p:nvPr/>
        </p:nvSpPr>
        <p:spPr>
          <a:xfrm>
            <a:off x="4571250" y="2123850"/>
            <a:ext cx="33681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Допустим, для каждого пикселя выходной feature map у нас есть 3 якоря.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Синие квадраты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исходные якоря,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Зеленый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 истинный ббокс (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33" name="Google Shape;73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350"/>
            <a:ext cx="4266452" cy="402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4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Label assignment</a:t>
            </a:r>
            <a:endParaRPr/>
          </a:p>
        </p:txBody>
      </p:sp>
      <p:sp>
        <p:nvSpPr>
          <p:cNvPr id="739" name="Google Shape;739;p114"/>
          <p:cNvSpPr txBox="1"/>
          <p:nvPr/>
        </p:nvSpPr>
        <p:spPr>
          <a:xfrm>
            <a:off x="4571250" y="2123850"/>
            <a:ext cx="33681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Допустим, для каждого пикселя выходной feature map у нас есть 3 якоря.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109B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Синие квадраты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— исходные якоря,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Зеленый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– истинный ббокс (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pic>
        <p:nvPicPr>
          <p:cNvPr id="740" name="Google Shape;7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350"/>
            <a:ext cx="4266452" cy="402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115"/>
          <p:cNvSpPr txBox="1"/>
          <p:nvPr/>
        </p:nvSpPr>
        <p:spPr>
          <a:xfrm>
            <a:off x="4571250" y="2123850"/>
            <a:ext cx="4351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One-to-one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Для одного ббокса выбирается только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одно предсказание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которое будет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участвовать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в локализационной части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лосса.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46" name="Google Shape;746;p115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Label assignment. One-to-one.</a:t>
            </a:r>
            <a:endParaRPr/>
          </a:p>
        </p:txBody>
      </p:sp>
      <p:pic>
        <p:nvPicPr>
          <p:cNvPr id="747" name="Google Shape;74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350"/>
            <a:ext cx="4266452" cy="402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idx="2" type="body"/>
          </p:nvPr>
        </p:nvSpPr>
        <p:spPr>
          <a:xfrm>
            <a:off x="593900" y="1015025"/>
            <a:ext cx="44250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Как детектор делает предсказания?</a:t>
            </a:r>
            <a:endParaRPr/>
          </a:p>
        </p:txBody>
      </p:sp>
      <p:sp>
        <p:nvSpPr>
          <p:cNvPr id="192" name="Google Shape;192;p35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6"/>
          <p:cNvSpPr txBox="1"/>
          <p:nvPr/>
        </p:nvSpPr>
        <p:spPr>
          <a:xfrm>
            <a:off x="4571250" y="2123850"/>
            <a:ext cx="4351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One-to-many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Для одного ббокса выбирается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несколько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предсказаний,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которые будет участвовать в локализационной части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лосса.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53" name="Google Shape;753;p116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Label assignment. One-to-many.</a:t>
            </a:r>
            <a:endParaRPr/>
          </a:p>
        </p:txBody>
      </p:sp>
      <p:pic>
        <p:nvPicPr>
          <p:cNvPr id="754" name="Google Shape;754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5350"/>
            <a:ext cx="4266452" cy="4022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7"/>
          <p:cNvSpPr txBox="1"/>
          <p:nvPr/>
        </p:nvSpPr>
        <p:spPr>
          <a:xfrm>
            <a:off x="352425" y="749150"/>
            <a:ext cx="86541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Положительные предсказания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предсказания, которые были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сопоставлены определенному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Такие предсказания участвуют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классификационной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(их класс совпадает с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локализационной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лосса.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60" name="Google Shape;760;p117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Типы предсказаний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18"/>
          <p:cNvSpPr txBox="1"/>
          <p:nvPr/>
        </p:nvSpPr>
        <p:spPr>
          <a:xfrm>
            <a:off x="352425" y="749150"/>
            <a:ext cx="8654100" cy="22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Положительные предсказания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предсказания, которые были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сопоставлены определенному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Такие предсказания участвуют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классификационной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(их класс совпадает с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локализационной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лосса.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Отрицательные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предсказания, которые не были сопоставлены ни с одним GT.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Они участвуют в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только confidence части лосса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.(Или в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классификационной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если confidence нет).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66" name="Google Shape;766;p118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Типы предсказаний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19"/>
          <p:cNvSpPr txBox="1"/>
          <p:nvPr/>
        </p:nvSpPr>
        <p:spPr>
          <a:xfrm>
            <a:off x="352425" y="749150"/>
            <a:ext cx="8654100" cy="27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Положительные предсказания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предсказания, которые были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сопоставлены определенному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Такие предсказания участвуют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классификационной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(их класс совпадает с </a:t>
            </a:r>
            <a:r>
              <a:rPr lang="en">
                <a:solidFill>
                  <a:srgbClr val="24973D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GT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),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 в локализационной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части лосса.</a:t>
            </a:r>
            <a:endParaRPr b="1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Отрицательные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предсказания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которые не были сопоставлены ни с одним GT.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Они участвуют в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только confidence части лосса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.(Или в классификационной, если confidence нет).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Нейтральные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—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предсказания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которые </a:t>
            </a:r>
            <a:r>
              <a:rPr b="1"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вообще не участвуют </a:t>
            </a: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в обучении.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72" name="Google Shape;772;p119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Типы предсказаний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0"/>
          <p:cNvSpPr txBox="1"/>
          <p:nvPr/>
        </p:nvSpPr>
        <p:spPr>
          <a:xfrm>
            <a:off x="352425" y="749150"/>
            <a:ext cx="64266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CrossEntropy,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Focal Loss,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VariFocal Loss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78" name="Google Shape;778;p120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Classification loss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1"/>
          <p:cNvSpPr txBox="1"/>
          <p:nvPr/>
        </p:nvSpPr>
        <p:spPr>
          <a:xfrm>
            <a:off x="352425" y="749150"/>
            <a:ext cx="6426600" cy="3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Где,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λ_pos — Вес для положительных ббоксов,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λ_neg — Вес для отрицательных ббоксов,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 — Множество положительных ббоксов,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 — Множество отрицательных ббоксов.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Считается для положительных и иногда для отрицательных предсказаний. </a:t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784" name="Google Shape;784;p121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Cross Entropy</a:t>
            </a:r>
            <a:endParaRPr/>
          </a:p>
        </p:txBody>
      </p:sp>
      <p:pic>
        <p:nvPicPr>
          <p:cNvPr id="785" name="Google Shape;785;p121" title="[0,0,0,&quot;https://www.codecogs.com/eqnedit.php?latex=%20L%20%3D%20%5Clambda_%7Bpos%7D%20%5Csum_%7Bi%20%5Cin%20%5Cmathcal%7BP%7D%7D%20%5Cleft%5B-%20%5Csum_%7Bc%3D1%7D%5E%7BC%7D%20y_%7Bi%2Cc%7D%20%5Clog%20%5Chat%7Bp%7D_%7Bi%2Cc%7D%5Cright%5D%20%2B%20%5Clambda_%7Bneg%7D%20%5Csum_%7Bj%20%5Cin%20%5Cmathcal%7BN%7D%7D%20%5Cleft%5B-%20%5Clog%20%5Chat%7Bp%7D_%7Bj%2C0%7D%5Cright%5D%2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25" y="1188900"/>
            <a:ext cx="6890151" cy="95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22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Focal Loss</a:t>
            </a:r>
            <a:endParaRPr/>
          </a:p>
        </p:txBody>
      </p:sp>
      <p:pic>
        <p:nvPicPr>
          <p:cNvPr id="791" name="Google Shape;79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00" y="1340400"/>
            <a:ext cx="3806000" cy="2586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22"/>
          <p:cNvSpPr txBox="1"/>
          <p:nvPr/>
        </p:nvSpPr>
        <p:spPr>
          <a:xfrm>
            <a:off x="4478500" y="1496550"/>
            <a:ext cx="45465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Простая интерпритация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ля детекции: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Если 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y = 1, то рассматриваемый ббокс – “положительный”. Таким образом мы можем уменьшать значимость большого количества “отрицательных” ббоксов.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3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VariFocal Loss</a:t>
            </a:r>
            <a:endParaRPr/>
          </a:p>
        </p:txBody>
      </p:sp>
      <p:pic>
        <p:nvPicPr>
          <p:cNvPr id="798" name="Google Shape;79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175" y="1111175"/>
            <a:ext cx="4511976" cy="3487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3"/>
          <p:cNvSpPr txBox="1"/>
          <p:nvPr/>
        </p:nvSpPr>
        <p:spPr>
          <a:xfrm>
            <a:off x="4903113" y="4598425"/>
            <a:ext cx="25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VarifocalNet: An IoU-aware Dense Object Detector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https://arxiv.org/abs/2008.13367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00" name="Google Shape;800;p123"/>
          <p:cNvSpPr txBox="1"/>
          <p:nvPr/>
        </p:nvSpPr>
        <p:spPr>
          <a:xfrm>
            <a:off x="352425" y="749150"/>
            <a:ext cx="3258300" cy="33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Идеи: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ассиметрично оценивать “положительные” и “отрицательные” ббоксы.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Для п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оложительных используем </a:t>
            </a:r>
            <a:r>
              <a:rPr b="1"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BCE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 для отриц</a:t>
            </a: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ательных — Focal loss.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JetBrains Mono"/>
              <a:buAutoNum type="arabicPeriod"/>
            </a:pPr>
            <a:r>
              <a:rPr lang="en" sz="13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Соединить классификационный и локализационный лоссы за счет перевзешивания таргета (Q = IoU). </a:t>
            </a:r>
            <a:endParaRPr sz="13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24"/>
          <p:cNvSpPr txBox="1"/>
          <p:nvPr/>
        </p:nvSpPr>
        <p:spPr>
          <a:xfrm>
            <a:off x="352425" y="749150"/>
            <a:ext cx="64266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MSE/MAE loss,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SmoothL1 (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Huber loss</a:t>
            </a:r>
            <a:r>
              <a:rPr lang="en" sz="13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)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Intersection over Union (IoU),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Generalized IoU(GIoU),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Distance IoU(DIoU),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Complete IoU (CIoU),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JetBrains Mono"/>
              <a:buAutoNum type="arabicPeriod"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Efficient IoU (EIoU).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06" name="Google Shape;806;p124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Localization loss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25"/>
          <p:cNvSpPr txBox="1"/>
          <p:nvPr/>
        </p:nvSpPr>
        <p:spPr>
          <a:xfrm>
            <a:off x="352425" y="749150"/>
            <a:ext cx="6426600" cy="29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Комбинация L1 и L2, которая использует L2 для ошибок меньше 1, и L1 для всех остальных значений.</a:t>
            </a:r>
            <a:endParaRPr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Идея</a:t>
            </a:r>
            <a:r>
              <a:rPr lang="en" sz="13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: минимизируем разницу между предсказанными и реальными размерами ббоксов.</a:t>
            </a:r>
            <a:endParaRPr sz="13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12" name="Google Shape;812;p125"/>
          <p:cNvSpPr txBox="1"/>
          <p:nvPr>
            <p:ph type="title"/>
          </p:nvPr>
        </p:nvSpPr>
        <p:spPr>
          <a:xfrm>
            <a:off x="352425" y="146450"/>
            <a:ext cx="72888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SmoothL1 (Huber loss)</a:t>
            </a:r>
            <a:endParaRPr/>
          </a:p>
        </p:txBody>
      </p:sp>
      <p:pic>
        <p:nvPicPr>
          <p:cNvPr id="813" name="Google Shape;81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925" y="1140600"/>
            <a:ext cx="463867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